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5" r:id="rId3"/>
    <p:sldId id="278" r:id="rId4"/>
    <p:sldId id="281" r:id="rId5"/>
    <p:sldId id="320" r:id="rId6"/>
    <p:sldId id="321" r:id="rId7"/>
    <p:sldId id="275" r:id="rId8"/>
    <p:sldId id="285" r:id="rId9"/>
    <p:sldId id="286" r:id="rId10"/>
    <p:sldId id="319" r:id="rId11"/>
    <p:sldId id="287" r:id="rId12"/>
    <p:sldId id="322" r:id="rId13"/>
    <p:sldId id="318" r:id="rId14"/>
    <p:sldId id="317" r:id="rId15"/>
    <p:sldId id="288" r:id="rId16"/>
    <p:sldId id="289" r:id="rId17"/>
    <p:sldId id="290" r:id="rId18"/>
    <p:sldId id="291" r:id="rId19"/>
    <p:sldId id="292" r:id="rId20"/>
    <p:sldId id="295" r:id="rId21"/>
    <p:sldId id="294" r:id="rId22"/>
    <p:sldId id="293" r:id="rId23"/>
    <p:sldId id="296" r:id="rId24"/>
    <p:sldId id="300" r:id="rId25"/>
    <p:sldId id="297" r:id="rId26"/>
    <p:sldId id="298" r:id="rId27"/>
    <p:sldId id="299" r:id="rId28"/>
    <p:sldId id="304" r:id="rId29"/>
    <p:sldId id="305" r:id="rId30"/>
    <p:sldId id="306" r:id="rId31"/>
    <p:sldId id="307" r:id="rId32"/>
    <p:sldId id="308" r:id="rId33"/>
    <p:sldId id="309" r:id="rId34"/>
    <p:sldId id="314" r:id="rId35"/>
    <p:sldId id="315" r:id="rId36"/>
    <p:sldId id="316" r:id="rId37"/>
    <p:sldId id="311" r:id="rId38"/>
    <p:sldId id="312" r:id="rId39"/>
    <p:sldId id="313" r:id="rId40"/>
    <p:sldId id="303" r:id="rId41"/>
    <p:sldId id="269" r:id="rId42"/>
    <p:sldId id="323" r:id="rId43"/>
    <p:sldId id="301" r:id="rId44"/>
    <p:sldId id="270" r:id="rId45"/>
    <p:sldId id="283" r:id="rId46"/>
    <p:sldId id="284" r:id="rId47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Açık Stil 2 - Vurgu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Orta Stil 1 - Vurg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Koyu Stil 1 - Vurgu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ema Uygulanmış Stil 2 - Vurgu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4" autoAdjust="0"/>
    <p:restoredTop sz="71985" autoAdjust="0"/>
  </p:normalViewPr>
  <p:slideViewPr>
    <p:cSldViewPr>
      <p:cViewPr varScale="1">
        <p:scale>
          <a:sx n="52" d="100"/>
          <a:sy n="52" d="100"/>
        </p:scale>
        <p:origin x="213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tr-TR" altLang="en-US" dirty="0"/>
              <a:t>Merhaba, adım Şeyda Nur DEMİR,</a:t>
            </a:r>
          </a:p>
          <a:p>
            <a:pPr eaLnBrk="1" hangingPunct="1"/>
            <a:r>
              <a:rPr lang="tr-TR" altLang="en-US" dirty="0"/>
              <a:t>Gebze Teknik Üniversitesi &gt; Mühendislik Fakültesi &gt; Bilgisayar Mühendisliği Bölümü &gt; Son sınıf öğrencisiyim,</a:t>
            </a:r>
          </a:p>
          <a:p>
            <a:pPr eaLnBrk="1" hangingPunct="1"/>
            <a:r>
              <a:rPr lang="tr-TR" altLang="en-US" dirty="0"/>
              <a:t>BİL 496 kodlu Bitirme Çalışması 2 dersi kapsamında,</a:t>
            </a:r>
          </a:p>
          <a:p>
            <a:pPr eaLnBrk="1" hangingPunct="1"/>
            <a:r>
              <a:rPr lang="tr-TR" altLang="en-US" dirty="0"/>
              <a:t>Prof. Dr. </a:t>
            </a:r>
            <a:r>
              <a:rPr lang="tr-TR" altLang="en-US" dirty="0" err="1"/>
              <a:t>Hasari</a:t>
            </a:r>
            <a:r>
              <a:rPr lang="tr-TR" altLang="en-US" dirty="0"/>
              <a:t> ÇELEBİ hocamızın danışmanlığında gerçekleştirdiğim,</a:t>
            </a:r>
          </a:p>
          <a:p>
            <a:pPr eaLnBrk="1" hangingPunct="1"/>
            <a:r>
              <a:rPr lang="tr-TR" altLang="en-US" dirty="0"/>
              <a:t>Web ve Mobil Tabanlı </a:t>
            </a:r>
            <a:r>
              <a:rPr lang="tr-TR" altLang="en-US" dirty="0" err="1"/>
              <a:t>Asemptomatik</a:t>
            </a:r>
            <a:r>
              <a:rPr lang="tr-TR" altLang="en-US" dirty="0"/>
              <a:t> Covid-19 Vaka Tespiti pro</a:t>
            </a:r>
            <a:r>
              <a:rPr lang="tr-TR" altLang="en-US" sz="1200" dirty="0"/>
              <a:t>jemi sunacağım.</a:t>
            </a:r>
          </a:p>
          <a:p>
            <a:pPr eaLnBrk="1" hangingPunct="1"/>
            <a:r>
              <a:rPr lang="tr-TR" altLang="en-US" sz="1200" dirty="0"/>
              <a:t>Ekip 6 olarak bugün 4. Buluşmamızdayız, ancak aramızda misafir katılımcılarımız da bulunduğu için,</a:t>
            </a:r>
          </a:p>
          <a:p>
            <a:pPr eaLnBrk="1" hangingPunct="1"/>
            <a:r>
              <a:rPr lang="tr-TR" altLang="en-US" sz="1200" dirty="0"/>
              <a:t>Öncelikle projeme kısa bir özet geçeceğim, ardından sonlandırdığım halini ekran görüntüleri üzerinden sizlere aktarmaya çalışacağım.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Mobil uygulama tarafında, hesap </a:t>
            </a:r>
            <a:r>
              <a:rPr lang="tr-TR" altLang="en-US" sz="1200" dirty="0"/>
              <a:t>ve profil bilgileri, form ve ses kaydı verileri, </a:t>
            </a:r>
            <a:r>
              <a:rPr lang="tr-TR" altLang="en-US" sz="1200" dirty="0" err="1"/>
              <a:t>Firebase</a:t>
            </a:r>
            <a:r>
              <a:rPr lang="tr-TR" altLang="en-US" sz="1200" dirty="0"/>
              <a:t> bulut depolama alanında tutulmaktadır.</a:t>
            </a:r>
          </a:p>
          <a:p>
            <a:r>
              <a:rPr lang="tr-TR" dirty="0"/>
              <a:t>Web sitesi tarafında, form ve ses kaydı verileri, </a:t>
            </a:r>
            <a:r>
              <a:rPr lang="tr-TR" dirty="0" err="1"/>
              <a:t>Mysql</a:t>
            </a:r>
            <a:r>
              <a:rPr lang="tr-TR" dirty="0"/>
              <a:t> veri tabanında tutulmaktadır.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42527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Kişisel bilgisayarımı sunucu olarak kullanabilmek için, port açıyorum ve sunucuyu ayağa kaldırıyorum.</a:t>
            </a:r>
          </a:p>
          <a:p>
            <a:r>
              <a:rPr lang="tr-TR" dirty="0"/>
              <a:t>Sunucu istekleri alabilecek ve sonuçları döndürebilecek hale geliyor.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20047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Sunucuya istekler bir </a:t>
            </a:r>
            <a:r>
              <a:rPr lang="tr-TR" altLang="en-US" sz="1200" dirty="0" err="1"/>
              <a:t>json</a:t>
            </a:r>
            <a:r>
              <a:rPr lang="tr-TR" altLang="en-US" sz="1200" dirty="0"/>
              <a:t> verisi olarak gelir, sunucu da dönüşü bir </a:t>
            </a:r>
            <a:r>
              <a:rPr lang="tr-TR" altLang="en-US" sz="1200" dirty="0" err="1"/>
              <a:t>json</a:t>
            </a:r>
            <a:r>
              <a:rPr lang="tr-TR" altLang="en-US" sz="1200" dirty="0"/>
              <a:t> verisi olarak sağlar.</a:t>
            </a:r>
          </a:p>
          <a:p>
            <a:r>
              <a:rPr lang="tr-TR" sz="1200" dirty="0"/>
              <a:t>Gelen isteğe göre sunucu tarafında hesaplama ve tahmin işlemleri gerçekleştirilir.</a:t>
            </a:r>
          </a:p>
          <a:p>
            <a:r>
              <a:rPr lang="tr-TR" sz="1200" dirty="0"/>
              <a:t>Bu işlemler web servis aracılığıyla sağlanır.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12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327598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Web sitesi tarafında ilk olarak ekranları çıkarttım.</a:t>
            </a:r>
          </a:p>
          <a:p>
            <a:r>
              <a:rPr lang="tr-TR" dirty="0"/>
              <a:t>Ardından veri tabanı bağlantısını kurdum ve web servis entegrasyonunu yaptım.</a:t>
            </a:r>
          </a:p>
          <a:p>
            <a:r>
              <a:rPr lang="tr-TR" dirty="0"/>
              <a:t>Son olarak web sitesini alan adına yükledim.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042245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Mobil uygulama tarafında da ilk olarak ekranları çıkardım.</a:t>
            </a:r>
          </a:p>
          <a:p>
            <a:r>
              <a:rPr lang="tr-TR" dirty="0"/>
              <a:t>Ardından bulut depolama bağlantısını kurdum ve web servis entegrasyonunu sağladım.</a:t>
            </a:r>
          </a:p>
          <a:p>
            <a:r>
              <a:rPr lang="tr-TR" dirty="0"/>
              <a:t>Mobil uygulama şu anda çevrimiçi mağazaya yüklenebilir durumda,</a:t>
            </a:r>
          </a:p>
          <a:p>
            <a:r>
              <a:rPr lang="tr-TR" dirty="0"/>
              <a:t>ancak ben sunum gününe dek sürekli güncellediğim için yüklemesini gerçekleştirmedim.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59534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Kullanıcının web sitesinde test gerçekleştirebilmesi için,</a:t>
            </a:r>
          </a:p>
          <a:p>
            <a:r>
              <a:rPr lang="tr-TR" dirty="0"/>
              <a:t>kayıt olması gerekmez.</a:t>
            </a:r>
          </a:p>
          <a:p>
            <a:r>
              <a:rPr lang="tr-TR" dirty="0"/>
              <a:t>Web sitesi bağlantısını takip eden herkes, testleri uygulayabilir.</a:t>
            </a:r>
          </a:p>
          <a:p>
            <a:r>
              <a:rPr lang="tr-TR" dirty="0"/>
              <a:t>Kullanıcılar, web sitesi üzerinden formu gün içerisinde defalarca doldurabilir,</a:t>
            </a:r>
          </a:p>
          <a:p>
            <a:r>
              <a:rPr lang="tr-TR" dirty="0"/>
              <a:t>Form sırasıyla 4 ekranda doldurulur,</a:t>
            </a:r>
          </a:p>
          <a:p>
            <a:r>
              <a:rPr lang="tr-TR" dirty="0"/>
              <a:t>Bunlar giriş,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888753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Kişisel bilgiler ve kronik hastalıklar,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752871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Son 14 gün,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17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997247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Ve şikayetler ekranlarıdır.</a:t>
            </a:r>
          </a:p>
          <a:p>
            <a:r>
              <a:rPr lang="tr-TR" dirty="0"/>
              <a:t>Formu dolduran kullanıcı «gönder» der,</a:t>
            </a:r>
          </a:p>
          <a:p>
            <a:r>
              <a:rPr lang="tr-TR" dirty="0"/>
              <a:t>Ve sonucunu görüntüler.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18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772283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Form sonucunda kullanıcı,</a:t>
            </a:r>
          </a:p>
          <a:p>
            <a:r>
              <a:rPr lang="tr-TR" dirty="0"/>
              <a:t>Risk yok,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19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22115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tr-TR" altLang="en-US" dirty="0"/>
              <a:t>Sunum boyunca ekranda görmüş olduğunuz izlenceyi takip edeceğim,</a:t>
            </a:r>
          </a:p>
          <a:p>
            <a:pPr eaLnBrk="1" hangingPunct="1"/>
            <a:r>
              <a:rPr lang="tr-TR" altLang="en-US" dirty="0"/>
              <a:t>İlk olarak pro</a:t>
            </a:r>
            <a:r>
              <a:rPr lang="tr-TR" altLang="en-US" sz="1200" dirty="0"/>
              <a:t>jemin kısa tanımından, sistemin kullanıcılarından, kullandığım teknolojilerden ve sağlanan araçlardan bahsedeceğim,</a:t>
            </a:r>
          </a:p>
          <a:p>
            <a:pPr eaLnBrk="1" hangingPunct="1"/>
            <a:r>
              <a:rPr lang="tr-TR" altLang="en-US" sz="1200" dirty="0"/>
              <a:t>Ardından ekran görüntüleri üzerinden son çalışmalarımı ve projenin son halini sizlere aktarmaya çalışacağım,</a:t>
            </a:r>
          </a:p>
          <a:p>
            <a:pPr eaLnBrk="1" hangingPunct="1"/>
            <a:r>
              <a:rPr lang="tr-TR" altLang="en-US" sz="1200" dirty="0"/>
              <a:t>Ve sunumumu sonlandıracağım.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Düşük risk,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09982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Orta risk,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30576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Ve yüksek risk olmak üzere,</a:t>
            </a:r>
          </a:p>
          <a:p>
            <a:r>
              <a:rPr lang="tr-TR" dirty="0"/>
              <a:t>4 farklı sonuç görüntüleyebilir.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22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97395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Kullanıcı, ses kaydı ile tahmin için,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Ses kaydı alabilir,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770513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Kaydettiği bu sesi dinleyebilir,</a:t>
            </a:r>
          </a:p>
          <a:p>
            <a:r>
              <a:rPr lang="tr-TR" dirty="0"/>
              <a:t>Dilerse silebilir, veya «gönder» diyebilir.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38328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Ayrıca web sitesi üzerinde kullanıcı,</a:t>
            </a:r>
          </a:p>
          <a:p>
            <a:r>
              <a:rPr lang="tr-TR" dirty="0"/>
              <a:t>Daha önce bilgisayarına kayıtlı bir sesi de sisteme yükleyebilir,</a:t>
            </a:r>
          </a:p>
          <a:p>
            <a:r>
              <a:rPr lang="tr-TR" dirty="0"/>
              <a:t>Ve test için bu sesi gönderebilir.</a:t>
            </a:r>
          </a:p>
          <a:p>
            <a:r>
              <a:rPr lang="tr-TR" dirty="0"/>
              <a:t>Ses kaydı 0.5 – 30 saniye aralığında olmalı,</a:t>
            </a:r>
          </a:p>
          <a:p>
            <a:r>
              <a:rPr lang="tr-TR" dirty="0"/>
              <a:t>Ve öksürük sesi içermeli,</a:t>
            </a:r>
          </a:p>
          <a:p>
            <a:r>
              <a:rPr lang="tr-TR" dirty="0"/>
              <a:t>Bunlardan herhangi birine uymayan ses kayıtları sunucu tarafında model tahmin işlemine tabii tutulmaz,</a:t>
            </a:r>
          </a:p>
          <a:p>
            <a:r>
              <a:rPr lang="tr-TR" dirty="0"/>
              <a:t>Ve kullanıcıya aynı ekran üzerinden, açıklayıcı bir uyarı verir.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8890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Ses kaydını gerektiği gibi tamamlayıp gönderen kullanıcı,</a:t>
            </a:r>
          </a:p>
          <a:p>
            <a:r>
              <a:rPr lang="tr-TR" dirty="0"/>
              <a:t>sonucunu görüntüler.</a:t>
            </a:r>
          </a:p>
          <a:p>
            <a:r>
              <a:rPr lang="tr-TR" dirty="0"/>
              <a:t>Kullanıcı bu kısımda, düşük ihtimal,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251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Ve yüksek ihtimal olarak,</a:t>
            </a:r>
          </a:p>
          <a:p>
            <a:r>
              <a:rPr lang="tr-TR" dirty="0"/>
              <a:t>2 farklı sonuç görüntüleyebilir.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27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789183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Kullanıcının mobil uygulamada test gerçekleştirebilmesi için,</a:t>
            </a:r>
          </a:p>
          <a:p>
            <a:r>
              <a:rPr lang="tr-TR" dirty="0"/>
              <a:t>Öncelikle kayıt olması gerekmektedir.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28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376614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Kayıt olan kullanıcı, hesaba giriş yapabilir,</a:t>
            </a:r>
          </a:p>
          <a:p>
            <a:r>
              <a:rPr lang="tr-TR" dirty="0"/>
              <a:t>Ve uygulamayı kullanabilir.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29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307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Pro</a:t>
            </a:r>
            <a:r>
              <a:rPr lang="tr-TR" altLang="en-US" sz="1200" dirty="0"/>
              <a:t>jemden kısaca bahsedecek olursam,</a:t>
            </a:r>
          </a:p>
          <a:p>
            <a:r>
              <a:rPr lang="tr-TR" sz="1200" dirty="0"/>
              <a:t>Kullanıcılar dolduracakları bir form aracılığı ile veya kaydedecekleri bir ses kaydı aracılığı ile,</a:t>
            </a:r>
          </a:p>
          <a:p>
            <a:r>
              <a:rPr lang="tr-TR" sz="1200" dirty="0"/>
              <a:t>Covid-19 risk durumlarını raporlarlar.</a:t>
            </a:r>
          </a:p>
          <a:p>
            <a:r>
              <a:rPr lang="tr-TR" sz="1200" dirty="0"/>
              <a:t>Pro</a:t>
            </a:r>
            <a:r>
              <a:rPr lang="tr-TR" altLang="en-US" sz="1200" dirty="0"/>
              <a:t>je web ve mobil tabanlı olmak üzere 2 ortamda gerçekleştirilmiştir,</a:t>
            </a:r>
          </a:p>
          <a:p>
            <a:r>
              <a:rPr lang="tr-TR" sz="1200" dirty="0"/>
              <a:t>Tek bir sunucuda web servis entegrasyonu ile çalışmaktadır.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790890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Kullanıcı profilini görüntüleyebilir, düzenleyebilir, veya verilerini silebilir.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648812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Uygulama her uygulamanın gerçekleştirmesi gereken belli bazı fonksiyonları gerçekleştirir.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252041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Kullanıcılar, mobil uygulama üzerinden formu günde sadece 1 kere doldurabilir,</a:t>
            </a:r>
          </a:p>
          <a:p>
            <a:r>
              <a:rPr lang="tr-TR" dirty="0"/>
              <a:t>Form sırasıyla 4 ekranda doldurulur,</a:t>
            </a:r>
          </a:p>
          <a:p>
            <a:r>
              <a:rPr lang="tr-TR" dirty="0"/>
              <a:t>Bunlar giriş,</a:t>
            </a:r>
          </a:p>
          <a:p>
            <a:r>
              <a:rPr lang="tr-TR" dirty="0"/>
              <a:t>Kişisel bilgiler ve kronik hastalıklar,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32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620907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Son 14 gün,</a:t>
            </a:r>
          </a:p>
          <a:p>
            <a:r>
              <a:rPr lang="tr-TR" dirty="0"/>
              <a:t>Ve şikayetler ekranlarıdır.</a:t>
            </a:r>
          </a:p>
          <a:p>
            <a:r>
              <a:rPr lang="tr-TR" dirty="0"/>
              <a:t>Formu dolduran kullanıcı «bitti» der,</a:t>
            </a:r>
          </a:p>
          <a:p>
            <a:r>
              <a:rPr lang="tr-TR" dirty="0"/>
              <a:t>Ve sonucunu görüntüler.</a:t>
            </a:r>
          </a:p>
          <a:p>
            <a:r>
              <a:rPr lang="tr-TR" dirty="0"/>
              <a:t>Form sonucunda kullanıcı,</a:t>
            </a:r>
          </a:p>
          <a:p>
            <a:r>
              <a:rPr lang="tr-TR" dirty="0"/>
              <a:t>Risk yok, düşük risk,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788044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Orta risk,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176356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Ve yüksek risk olmak üzere 4 farklı sonuç görüntüleyebilir.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967829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Günlük sonuçlar uygulamanın ana ekranına günlük olarak sabitlenir.</a:t>
            </a:r>
          </a:p>
          <a:p>
            <a:r>
              <a:rPr lang="tr-TR" dirty="0"/>
              <a:t>Ayrıca kullanıcı, gerekli izinleri vererek,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55090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Ses kaydı gerçekleştirir, ve «gönder» der,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37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27334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Ardından sonucunu görüntüler.</a:t>
            </a:r>
          </a:p>
          <a:p>
            <a:r>
              <a:rPr lang="tr-TR" dirty="0"/>
              <a:t>Kullanıcı bu kısımda, yüksek ihtimal,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38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940885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Ve düşük ihtimal olmak üzere,</a:t>
            </a:r>
          </a:p>
          <a:p>
            <a:r>
              <a:rPr lang="tr-TR" dirty="0"/>
              <a:t>2 farklı sonuç görüntüleyebilir.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Yine günlük sonuçlar uygulamanın ana ekranına günlük olarak sabitlenir.</a:t>
            </a:r>
          </a:p>
          <a:p>
            <a:r>
              <a:rPr lang="tr-TR" dirty="0"/>
              <a:t>Kullanıcının kaydettiği ses, eğer öksürük olarak algılanmazsa,</a:t>
            </a:r>
          </a:p>
          <a:p>
            <a:r>
              <a:rPr lang="tr-TR" dirty="0"/>
              <a:t>Risk durumu için model tahminine gönderilmez,</a:t>
            </a:r>
          </a:p>
          <a:p>
            <a:r>
              <a:rPr lang="tr-TR" dirty="0"/>
              <a:t>Kullanıcıya bilgi amaçlı bir uyarı gösterilir.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39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0771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Şekilde pro</a:t>
            </a:r>
            <a:r>
              <a:rPr lang="tr-TR" altLang="en-US" sz="1200" dirty="0"/>
              <a:t>je şeması görülmektedir,</a:t>
            </a:r>
          </a:p>
          <a:p>
            <a:r>
              <a:rPr lang="tr-TR" sz="1200" dirty="0"/>
              <a:t>Burada doldurulan form üzerinden alınan veriler, sunucu tarafında belirli bir algoritmaya sokulur,</a:t>
            </a:r>
          </a:p>
          <a:p>
            <a:r>
              <a:rPr lang="tr-TR" sz="1200" dirty="0"/>
              <a:t>Hesaplanan sonuç döndürülür,</a:t>
            </a:r>
          </a:p>
          <a:p>
            <a:r>
              <a:rPr lang="tr-TR" sz="1200" dirty="0"/>
              <a:t>Veya bırakılan ses kaydı verisinin, sunucu tarafında model tahmini gerçekleştirilir,</a:t>
            </a:r>
          </a:p>
          <a:p>
            <a:r>
              <a:rPr lang="tr-TR" sz="1200" dirty="0"/>
              <a:t>Yine hesaplanan sonuç döndürülür.</a:t>
            </a:r>
          </a:p>
          <a:p>
            <a:r>
              <a:rPr lang="tr-TR" sz="1200" dirty="0"/>
              <a:t>Kullanıcı ise bu sonuçları web veya mobil </a:t>
            </a:r>
            <a:r>
              <a:rPr lang="tr-TR" sz="1200" dirty="0" err="1"/>
              <a:t>arayüz</a:t>
            </a:r>
            <a:r>
              <a:rPr lang="tr-TR" sz="1200" dirty="0"/>
              <a:t> aracılığı ile görüntülemiş olur.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654916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Tekrar özetleyecek olursam,</a:t>
            </a:r>
          </a:p>
          <a:p>
            <a:r>
              <a:rPr lang="tr-TR" dirty="0"/>
              <a:t>Tüm bağlantıları kurdum ve entegrasyonları gerçekleştirdim,</a:t>
            </a:r>
          </a:p>
          <a:p>
            <a:r>
              <a:rPr lang="tr-TR" dirty="0"/>
              <a:t>Gerekli testleri ve iyileştirmeleri yaptım,</a:t>
            </a:r>
          </a:p>
          <a:p>
            <a:r>
              <a:rPr lang="tr-TR" dirty="0"/>
              <a:t>Pro</a:t>
            </a:r>
            <a:r>
              <a:rPr lang="tr-TR" altLang="en-US" sz="1200" kern="0" dirty="0"/>
              <a:t>jemi son haline getirdim ve dokümantasyonunu hazırladım,</a:t>
            </a:r>
          </a:p>
          <a:p>
            <a:r>
              <a:rPr lang="tr-TR" sz="1200" kern="0" dirty="0"/>
              <a:t>Yarın da planlandığı gibi </a:t>
            </a:r>
            <a:r>
              <a:rPr lang="tr-TR" sz="1200" kern="0" dirty="0" err="1"/>
              <a:t>demo</a:t>
            </a:r>
            <a:r>
              <a:rPr lang="tr-TR" sz="1200" kern="0" dirty="0"/>
              <a:t> sunumumu gerçekleştireceğim.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82677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Sonuç olarak, hedeflediğim temel işlemleri kullanıcıya sağladım.</a:t>
            </a:r>
          </a:p>
          <a:p>
            <a:r>
              <a:rPr lang="tr-TR" dirty="0"/>
              <a:t>Ayrıca form verilerinden sonuç hesaplanıyor ve ses kaydından tahmin gerçekleştiriliyor.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352841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Pro</a:t>
            </a:r>
            <a:r>
              <a:rPr lang="tr-TR" altLang="en-US" sz="1200" dirty="0"/>
              <a:t>jem adına kendim olumsuz bir eleştiri yapacak olsaydım,</a:t>
            </a:r>
          </a:p>
          <a:p>
            <a:r>
              <a:rPr lang="tr-TR" sz="1200" dirty="0"/>
              <a:t>Kullandığım temaları yapıları baştan kendim yazabilecek zamana sahip olmayı isterdim,</a:t>
            </a:r>
          </a:p>
          <a:p>
            <a:r>
              <a:rPr lang="tr-TR" sz="1200" dirty="0"/>
              <a:t>Ancak ne </a:t>
            </a:r>
            <a:r>
              <a:rPr lang="tr-TR" sz="1200" dirty="0" err="1"/>
              <a:t>yazıkki</a:t>
            </a:r>
            <a:r>
              <a:rPr lang="tr-TR" sz="1200" dirty="0"/>
              <a:t> kısıtlı zaman ve iş yükü dolayısıyla, çoğu yapı için tema ve </a:t>
            </a:r>
            <a:r>
              <a:rPr lang="tr-TR" sz="1200" dirty="0" err="1"/>
              <a:t>api</a:t>
            </a:r>
            <a:r>
              <a:rPr lang="tr-TR" sz="1200" dirty="0"/>
              <a:t> kullandım.</a:t>
            </a:r>
          </a:p>
          <a:p>
            <a:r>
              <a:rPr lang="tr-TR" sz="1200" dirty="0"/>
              <a:t>Ayrıca pro</a:t>
            </a:r>
            <a:r>
              <a:rPr lang="tr-TR" altLang="en-US" sz="1200" dirty="0"/>
              <a:t>je konum hakkında da şunu söylemek istiyorum,</a:t>
            </a:r>
          </a:p>
          <a:p>
            <a:r>
              <a:rPr lang="tr-TR" sz="1200" dirty="0"/>
              <a:t>Algoritma ve model bulmakta çok sıkıntı yaşadım,</a:t>
            </a:r>
          </a:p>
          <a:p>
            <a:r>
              <a:rPr lang="tr-TR" sz="1200" dirty="0"/>
              <a:t>Ve </a:t>
            </a:r>
            <a:r>
              <a:rPr lang="tr-TR" sz="1200" dirty="0" err="1"/>
              <a:t>pandemi</a:t>
            </a:r>
            <a:r>
              <a:rPr lang="tr-TR" sz="1200" dirty="0"/>
              <a:t> sürecinin henüz çok yeni oluşunun bir dezavanta</a:t>
            </a:r>
            <a:r>
              <a:rPr lang="tr-TR" altLang="en-US" sz="1200" dirty="0"/>
              <a:t>jını yaşamış oldum.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42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795971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Hazırladığım çalışma takvimi bu şekildeydi,</a:t>
            </a:r>
          </a:p>
          <a:p>
            <a:r>
              <a:rPr lang="tr-TR" dirty="0"/>
              <a:t>Hafta </a:t>
            </a:r>
            <a:r>
              <a:rPr lang="tr-TR" dirty="0" err="1"/>
              <a:t>hafta</a:t>
            </a:r>
            <a:r>
              <a:rPr lang="tr-TR" dirty="0"/>
              <a:t> bu planı takip ettim ve şimdi takvimin son haftası içerisindeyiz.</a:t>
            </a:r>
          </a:p>
          <a:p>
            <a:r>
              <a:rPr lang="tr-TR" dirty="0"/>
              <a:t>Kendi adıma takvime uymakta herhangi bir sorun yaşamadım.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359496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Sunumuma eklediğim bu bağlantılarda, temel aldığım uygulamaların en iyileri bulunmakta.</a:t>
            </a:r>
          </a:p>
          <a:p>
            <a:r>
              <a:rPr lang="tr-TR" dirty="0"/>
              <a:t>Bu bağlantıları da takip ederek, yapılan diğer uygulamaları inceleyebilirsiniz.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6683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Kendi pro</a:t>
            </a:r>
            <a:r>
              <a:rPr lang="tr-TR" altLang="en-US" sz="1200" dirty="0"/>
              <a:t>jeme ait depolama bilgileri paylaştığım bağlantılarda mevcut.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05459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Beni saygı ve anlayış ile dinlediğiniz için,</a:t>
            </a:r>
          </a:p>
          <a:p>
            <a:r>
              <a:rPr lang="tr-TR" dirty="0"/>
              <a:t>öncelikle </a:t>
            </a:r>
            <a:r>
              <a:rPr lang="tr-TR" dirty="0" err="1"/>
              <a:t>Hasari</a:t>
            </a:r>
            <a:r>
              <a:rPr lang="tr-TR" dirty="0"/>
              <a:t> ve Gökhan hocam sizlere,</a:t>
            </a:r>
          </a:p>
          <a:p>
            <a:r>
              <a:rPr lang="tr-TR" dirty="0"/>
              <a:t>Ardından tüm ekip arkadaşlarıma,</a:t>
            </a:r>
          </a:p>
          <a:p>
            <a:r>
              <a:rPr lang="tr-TR" dirty="0"/>
              <a:t>Ve misafir katılımcılarımıza teşekkür ediyorum.</a:t>
            </a:r>
          </a:p>
          <a:p>
            <a:r>
              <a:rPr lang="tr-TR" dirty="0"/>
              <a:t>Sorularınız varsa alabilirim.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60996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Mevcut sistem tek bir kullanıcı tipine sahiptir ve bu kullanıcı tipi tüm yetkilere sahiptir.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13382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Kullanıcı senaryosu özetle ekranda görüldüğü gibidir,</a:t>
            </a:r>
          </a:p>
          <a:p>
            <a:r>
              <a:rPr lang="tr-TR" dirty="0"/>
              <a:t>Kullanıcı web veya mobil ortamında,</a:t>
            </a:r>
          </a:p>
          <a:p>
            <a:r>
              <a:rPr lang="tr-TR" dirty="0"/>
              <a:t>İki farklı testi gerçekleştirebilir,</a:t>
            </a:r>
          </a:p>
          <a:p>
            <a:r>
              <a:rPr lang="tr-TR" dirty="0"/>
              <a:t>Ve sonuçlarını görüntüleyebilir,</a:t>
            </a:r>
          </a:p>
          <a:p>
            <a:r>
              <a:rPr lang="tr-TR" dirty="0"/>
              <a:t>Tekrar bahsetmekte fayda var, bu sonuçlar tamamen uyarı amaçlıdır.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68368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Pro</a:t>
            </a:r>
            <a:r>
              <a:rPr lang="tr-TR" altLang="en-US" sz="1200" dirty="0"/>
              <a:t>jemi gerçekleştirirken kullandığım tüm paketlerin, kütüphanelerin, araç ve teknolojilerin isimleri ekranda görülmektedir.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7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41077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Pro</a:t>
            </a:r>
            <a:r>
              <a:rPr lang="tr-TR" altLang="en-US" sz="1200" dirty="0"/>
              <a:t>jemde, mobil uygulama üzerindeki verileri </a:t>
            </a:r>
            <a:r>
              <a:rPr lang="tr-TR" altLang="en-US" sz="1200" dirty="0" err="1"/>
              <a:t>Firebase</a:t>
            </a:r>
            <a:r>
              <a:rPr lang="tr-TR" altLang="en-US" sz="1200" dirty="0"/>
              <a:t> bulut depolama alanında,</a:t>
            </a:r>
          </a:p>
          <a:p>
            <a:r>
              <a:rPr lang="tr-TR" sz="1200" dirty="0"/>
              <a:t>Web sitesi üzerindeki verileri </a:t>
            </a:r>
            <a:r>
              <a:rPr lang="tr-TR" sz="1200" dirty="0" err="1"/>
              <a:t>Mysql</a:t>
            </a:r>
            <a:r>
              <a:rPr lang="tr-TR" sz="1200" dirty="0"/>
              <a:t> (</a:t>
            </a:r>
            <a:r>
              <a:rPr lang="tr-TR" sz="1200" dirty="0" err="1"/>
              <a:t>local</a:t>
            </a:r>
            <a:r>
              <a:rPr lang="tr-TR" sz="1200" dirty="0"/>
              <a:t>) </a:t>
            </a:r>
            <a:r>
              <a:rPr lang="tr-TR" sz="1200" dirty="0" err="1"/>
              <a:t>veritabanında</a:t>
            </a:r>
            <a:r>
              <a:rPr lang="tr-TR" sz="1200" dirty="0"/>
              <a:t> sakladım.</a:t>
            </a:r>
          </a:p>
          <a:p>
            <a:r>
              <a:rPr lang="tr-TR" sz="1200" dirty="0"/>
              <a:t>Kişisel bilgisayarımı (ağda port açarak) yerel sunucu haline getirip, sunucu olarak kullandım.</a:t>
            </a:r>
          </a:p>
          <a:p>
            <a:r>
              <a:rPr lang="tr-TR" sz="1200" dirty="0"/>
              <a:t>Ayrıca bir alan adı sağlayıp, alan adının yerel sunucumda çalışmasını sağladım.</a:t>
            </a:r>
          </a:p>
          <a:p>
            <a:r>
              <a:rPr lang="tr-TR" sz="1200" dirty="0"/>
              <a:t>Web sitesi ön yüz tasarımı için hazır tema kullandım,</a:t>
            </a:r>
          </a:p>
          <a:p>
            <a:r>
              <a:rPr lang="tr-TR" sz="1200" dirty="0"/>
              <a:t>Mobil uygulama içinse </a:t>
            </a:r>
            <a:r>
              <a:rPr lang="tr-TR" sz="1200" dirty="0" err="1"/>
              <a:t>Android’in</a:t>
            </a:r>
            <a:r>
              <a:rPr lang="tr-TR" sz="1200" dirty="0"/>
              <a:t> kendi temasını kullandım.</a:t>
            </a:r>
          </a:p>
          <a:p>
            <a:r>
              <a:rPr lang="tr-TR" sz="1200" dirty="0"/>
              <a:t>Pro</a:t>
            </a:r>
            <a:r>
              <a:rPr lang="tr-TR" altLang="en-US" sz="1200" dirty="0"/>
              <a:t>je boyunca bir çok aracın ve geliştirme ortamının, paket, kütüphane gibi kurulumlarını gerçekleştirdim.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8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60821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Pro</a:t>
            </a:r>
            <a:r>
              <a:rPr lang="tr-TR" altLang="en-US" sz="1200" dirty="0"/>
              <a:t>jeme karar verip, detayları netleştirdikten sonra,</a:t>
            </a:r>
          </a:p>
          <a:p>
            <a:r>
              <a:rPr lang="tr-TR" sz="1200" dirty="0"/>
              <a:t>Bir çalışma takvimi hazırladım ve hafta </a:t>
            </a:r>
            <a:r>
              <a:rPr lang="tr-TR" sz="1200" dirty="0" err="1"/>
              <a:t>hafta</a:t>
            </a:r>
            <a:r>
              <a:rPr lang="tr-TR" sz="1200" dirty="0"/>
              <a:t> bu takvime uyarak çalıştım.</a:t>
            </a:r>
          </a:p>
          <a:p>
            <a:r>
              <a:rPr lang="tr-TR" sz="1200" dirty="0"/>
              <a:t>Öncelikle sunucu, </a:t>
            </a:r>
            <a:r>
              <a:rPr lang="tr-TR" sz="1200" dirty="0" err="1"/>
              <a:t>veritabanı</a:t>
            </a:r>
            <a:r>
              <a:rPr lang="tr-TR" sz="1200" dirty="0"/>
              <a:t>, bulut depolama gibi alanları hazır hale getirdim.</a:t>
            </a:r>
          </a:p>
          <a:p>
            <a:r>
              <a:rPr lang="tr-TR" sz="1200" dirty="0"/>
              <a:t>Ardından web sitesinin ve mobil uygulamanın ekranlarını çıkarttım.</a:t>
            </a:r>
          </a:p>
          <a:p>
            <a:r>
              <a:rPr lang="tr-TR" sz="1200" dirty="0"/>
              <a:t>Web sitesini gerçekleştirdim, ilk dönem pro</a:t>
            </a:r>
            <a:r>
              <a:rPr lang="tr-TR" altLang="en-US" sz="1200" dirty="0"/>
              <a:t>jemde kısmen zaten var olan </a:t>
            </a:r>
            <a:r>
              <a:rPr lang="tr-TR" sz="1200" dirty="0"/>
              <a:t>mobil uygulamayı ise baştan sona yeni pro</a:t>
            </a:r>
            <a:r>
              <a:rPr lang="tr-TR" altLang="en-US" sz="1200" dirty="0"/>
              <a:t>jeye göre uyarladım.</a:t>
            </a:r>
          </a:p>
          <a:p>
            <a:r>
              <a:rPr lang="tr-TR" sz="1200" dirty="0"/>
              <a:t>Son olarak web servisi hazırladım ve entegrasyonu gerçekleştirdim.</a:t>
            </a:r>
          </a:p>
          <a:p>
            <a:r>
              <a:rPr lang="tr-TR" sz="1200" dirty="0"/>
              <a:t>Testlerimi yaptıktan sonra, pro</a:t>
            </a:r>
            <a:r>
              <a:rPr lang="tr-TR" altLang="en-US" sz="1200" dirty="0"/>
              <a:t>jemin rapor ve video dahil, dokümantasyonunu hazırlamaya başladım.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9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6248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koronaonlem.saglik.gov.tr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ocalishealth.com/" TargetMode="External"/><Relationship Id="rId5" Type="http://schemas.openxmlformats.org/officeDocument/2006/relationships/hyperlink" Target="https://play.google.com/store/apps/details?id=edu.uc.covidcheck" TargetMode="External"/><Relationship Id="rId4" Type="http://schemas.openxmlformats.org/officeDocument/2006/relationships/hyperlink" Target="https://opensigma.mit.edu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ttI3RKYumrUcnvjhm4YEovxKf_gWKXf?usp=sharing" TargetMode="External"/><Relationship Id="rId7" Type="http://schemas.openxmlformats.org/officeDocument/2006/relationships/hyperlink" Target="http://100.114.141.118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78.47.100.17:8880/" TargetMode="External"/><Relationship Id="rId5" Type="http://schemas.openxmlformats.org/officeDocument/2006/relationships/hyperlink" Target="https://mysmartmask.xyz/" TargetMode="External"/><Relationship Id="rId4" Type="http://schemas.openxmlformats.org/officeDocument/2006/relationships/hyperlink" Target="https://github.com/mysmartmask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209800"/>
            <a:ext cx="9144000" cy="1524000"/>
          </a:xfrm>
        </p:spPr>
        <p:txBody>
          <a:bodyPr/>
          <a:lstStyle/>
          <a:p>
            <a:pPr eaLnBrk="1" hangingPunct="1"/>
            <a:r>
              <a:rPr lang="tr-TR" altLang="en-US" sz="3600" dirty="0"/>
              <a:t>Web ve Mobil Tabanlı</a:t>
            </a:r>
            <a:br>
              <a:rPr lang="tr-TR" altLang="en-US" sz="3600" dirty="0"/>
            </a:br>
            <a:r>
              <a:rPr lang="tr-TR" altLang="en-US" sz="3600" dirty="0" err="1"/>
              <a:t>Asemptomatik</a:t>
            </a:r>
            <a:r>
              <a:rPr lang="tr-TR" altLang="en-US" sz="3600" dirty="0"/>
              <a:t> Covid-19 Vaka Tespiti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038600"/>
            <a:ext cx="9144000" cy="2438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BIL 496 – Bitirme Çalışması II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4.Buluşma (Son Sunum)</a:t>
            </a:r>
            <a:endParaRPr lang="tr-TR" altLang="en-US" sz="1800" dirty="0"/>
          </a:p>
          <a:p>
            <a:pPr eaLnBrk="1" hangingPunct="1">
              <a:lnSpc>
                <a:spcPct val="80000"/>
              </a:lnSpc>
            </a:pPr>
            <a:endParaRPr lang="tr-TR" altLang="en-US" sz="1800" dirty="0"/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Şeyda Nur DEMİR</a:t>
            </a:r>
          </a:p>
          <a:p>
            <a:pPr eaLnBrk="1" hangingPunct="1">
              <a:lnSpc>
                <a:spcPct val="80000"/>
              </a:lnSpc>
            </a:pPr>
            <a:endParaRPr lang="tr-TR" altLang="en-US" sz="18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Proje Danışmanı : Prof. Dr. </a:t>
            </a:r>
            <a:r>
              <a:rPr lang="tr-TR" altLang="en-US" sz="1800" b="1" dirty="0" err="1"/>
              <a:t>Hasari</a:t>
            </a:r>
            <a:r>
              <a:rPr lang="tr-TR" altLang="en-US" sz="1800" b="1" dirty="0"/>
              <a:t> ÇELEBİ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 Jüri Üyesi : Dr. Gökhan KAYA</a:t>
            </a:r>
          </a:p>
          <a:p>
            <a:pPr eaLnBrk="1" hangingPunct="1">
              <a:lnSpc>
                <a:spcPct val="80000"/>
              </a:lnSpc>
            </a:pPr>
            <a:endParaRPr lang="tr-TR" altLang="en-US" sz="16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1600" b="1" dirty="0"/>
              <a:t>Haziran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Depolama Tarafında Yapılanlar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028700"/>
            <a:ext cx="914400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Web sitesinden alınan veriler veri tabanında tutulur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Mobil uygulamadan alınan veriler bulut depolama alanında tutulur</a:t>
            </a:r>
          </a:p>
        </p:txBody>
      </p:sp>
    </p:spTree>
    <p:extLst>
      <p:ext uri="{BB962C8B-B14F-4D97-AF65-F5344CB8AC3E}">
        <p14:creationId xmlns:p14="http://schemas.microsoft.com/office/powerpoint/2010/main" val="401784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Sunucu Tarafında Yapılanlar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0600"/>
            <a:ext cx="914399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Kişisel bilgisayar sunucu haline gelir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Web sitesinden veya mobil uygulamadan veriler sunucuya gelir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Sunucu gerekli hesaplamaları gerçekleştirir ve bir sonuç üretir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Sunucu üretilen bu sonucu web sitesine veya mobil uygulamaya gönderir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Web sitesi ve mobil uygulama, sunucudan gelen sonuca göre </a:t>
            </a:r>
            <a:br>
              <a:rPr lang="tr-TR" altLang="en-US" sz="1800" kern="0" dirty="0"/>
            </a:br>
            <a:r>
              <a:rPr lang="tr-TR" altLang="en-US" sz="1800" kern="0" dirty="0"/>
              <a:t>kullanıcıyı ilgili sonuç ekranlarına yönlendirir</a:t>
            </a:r>
          </a:p>
        </p:txBody>
      </p:sp>
    </p:spTree>
    <p:extLst>
      <p:ext uri="{BB962C8B-B14F-4D97-AF65-F5344CB8AC3E}">
        <p14:creationId xmlns:p14="http://schemas.microsoft.com/office/powerpoint/2010/main" val="4125786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Servis Tarafında Yapılanlar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0600"/>
            <a:ext cx="914399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Web servis oluşturuldu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Gerekli paketler ve kütüphaneler kuruldu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(Algoritma hesabını yapar,</a:t>
            </a:r>
            <a:br>
              <a:rPr lang="tr-TR" altLang="en-US" sz="1800" kern="0" dirty="0"/>
            </a:br>
            <a:r>
              <a:rPr lang="tr-TR" altLang="en-US" sz="1800" kern="0" dirty="0"/>
              <a:t> Model tahminini gerçekleştirir)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Web sitesi ve mobil uygulama ile bağlantısı gerçekleştirildi</a:t>
            </a:r>
          </a:p>
        </p:txBody>
      </p:sp>
    </p:spTree>
    <p:extLst>
      <p:ext uri="{BB962C8B-B14F-4D97-AF65-F5344CB8AC3E}">
        <p14:creationId xmlns:p14="http://schemas.microsoft.com/office/powerpoint/2010/main" val="3177767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Tarafında Yapılanlar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0600"/>
            <a:ext cx="914399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Online test üzerinden veriler alınır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Alınan form verileri algoritmaya sokulur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Sonuç hesaplanır ve ilgili sonuç ekranına yönlendirilir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Ses kaydı alma veya ses kayıt dosyası yükleme işlemi gerçekleştirilir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Alınan ses kaydı üzerinden model tahmini gerçekleştirilir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Sonuç hesaplanır ve ilgili sonuç ekranına yönlendirilir</a:t>
            </a:r>
          </a:p>
        </p:txBody>
      </p:sp>
    </p:spTree>
    <p:extLst>
      <p:ext uri="{BB962C8B-B14F-4D97-AF65-F5344CB8AC3E}">
        <p14:creationId xmlns:p14="http://schemas.microsoft.com/office/powerpoint/2010/main" val="105890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Mobil Tarafında Yapılanlar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0600"/>
            <a:ext cx="914399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Uygulamada form ekranı üzerinden veriler alınır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Alınan form verileri algoritmaya sokulur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Sonuç hesaplanır ve ilgili sonuç ekranına yönlendirilir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Ses kayıt alma işlemi gerçekleştirilir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Alınan ses kaydı üzerinden model tahmini gerçekleştirilir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Sonuç hesaplanır ve ilgili sonuç ekranına yönlendirilir</a:t>
            </a:r>
          </a:p>
        </p:txBody>
      </p:sp>
    </p:spTree>
    <p:extLst>
      <p:ext uri="{BB962C8B-B14F-4D97-AF65-F5344CB8AC3E}">
        <p14:creationId xmlns:p14="http://schemas.microsoft.com/office/powerpoint/2010/main" val="63339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4B8A45B-AD6B-4C85-A34B-A90ABE7E5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16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C7CB5EA-A2A7-4FAF-BE1E-50EEAF1BF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59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F473556-FF81-4D42-99A9-EF454B848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77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2CBB99F-68B2-4107-929F-D349AABF9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9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8299011-C892-4D01-86C1-C2F006CC4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6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597" y="1257300"/>
            <a:ext cx="8881403" cy="4343400"/>
          </a:xfrm>
        </p:spPr>
        <p:txBody>
          <a:bodyPr/>
          <a:lstStyle/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Projenin Tanımı, Proje Şeması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Kullanıcı Rolleri, Kullanıcı Senaryosu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Kullanılan Teknolojiler, Sağlanan Araçlar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Son Çalışmalar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Hedefler, Başarı Kriterleri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Çalışma Takvimi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Bağlantılar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Teşekkür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İçerik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49F7EB4-F263-4CDF-BE75-E1314BDD6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 descr="metin, sarı, portakal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4A61166-AE06-4EA1-8563-135DEA01C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 descr="metin, portakal içeren bir resim&#10;&#10;Açıklama otomatik olarak oluşturuldu">
            <a:extLst>
              <a:ext uri="{FF2B5EF4-FFF2-40B4-BE49-F238E27FC236}">
                <a16:creationId xmlns:a16="http://schemas.microsoft.com/office/drawing/2014/main" id="{27A074FF-0AA6-4839-B69B-CA47AC21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FF4C392-9761-41D8-9678-F43B7E786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1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93E5D10-78AC-4DA8-BCAC-2C908EE9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8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A3007E0-EB49-4764-96AB-FC632E68F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5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 descr="metin, işaret, doğ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3C8F8E1-FC2E-4808-AE9A-0B4A92769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8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Web Projesi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DDDC98F-D693-46E1-8EA8-021790C5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0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2867C5A2-EEC9-4239-BF62-2D63A73CE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42"/>
            <a:ext cx="2438400" cy="500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78DC8E1-2067-4E5D-86B5-0FB8C4EE7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874542"/>
            <a:ext cx="2438400" cy="500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BFDDFAD-CCCF-49C6-9C50-2BE3874D17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7" y="874540"/>
            <a:ext cx="2438401" cy="5009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3615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12EAC2F-C206-47C3-8E83-465BA513F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40"/>
            <a:ext cx="2438401" cy="5009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A188556B-1CCB-4549-AFA1-7CC051216B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50" y="874541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721838E-C9BA-4A9D-AC29-B8B5777974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99" y="874539"/>
            <a:ext cx="2438401" cy="5009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81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Proje Tanımı</a:t>
            </a: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0" y="964297"/>
            <a:ext cx="9143999" cy="49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endParaRPr lang="tr-TR" altLang="en-US" sz="2000" dirty="0"/>
          </a:p>
          <a:p>
            <a:pPr eaLnBrk="1" hangingPunct="1">
              <a:lnSpc>
                <a:spcPct val="150000"/>
              </a:lnSpc>
            </a:pPr>
            <a:r>
              <a:rPr lang="tr-TR" altLang="en-US" sz="2000" dirty="0"/>
              <a:t>Kullanıcı, </a:t>
            </a:r>
            <a:r>
              <a:rPr lang="tr-TR" altLang="en-US" sz="2000" b="1" dirty="0"/>
              <a:t>mobil uygulama</a:t>
            </a:r>
            <a:r>
              <a:rPr lang="tr-TR" altLang="en-US" sz="2000" dirty="0"/>
              <a:t> veya </a:t>
            </a:r>
            <a:r>
              <a:rPr lang="tr-TR" altLang="en-US" sz="2000" b="1" dirty="0"/>
              <a:t>web uygulaması</a:t>
            </a:r>
            <a:br>
              <a:rPr lang="tr-TR" altLang="en-US" sz="2000" dirty="0"/>
            </a:br>
            <a:r>
              <a:rPr lang="tr-TR" altLang="en-US" sz="2000" dirty="0"/>
              <a:t>üzerinden bırakabileceği bir </a:t>
            </a:r>
            <a:r>
              <a:rPr lang="tr-TR" altLang="en-US" sz="2000" b="1" dirty="0"/>
              <a:t>ses kaydı</a:t>
            </a:r>
            <a:r>
              <a:rPr lang="tr-TR" altLang="en-US" sz="2000" dirty="0"/>
              <a:t> aracılığı ile,</a:t>
            </a:r>
            <a:br>
              <a:rPr lang="tr-TR" altLang="en-US" sz="2000" dirty="0"/>
            </a:br>
            <a:r>
              <a:rPr lang="tr-TR" altLang="en-US" sz="2000" dirty="0"/>
              <a:t>Covid-19 olma olasılığını görüntüler.</a:t>
            </a:r>
          </a:p>
          <a:p>
            <a:pPr eaLnBrk="1" hangingPunct="1">
              <a:lnSpc>
                <a:spcPct val="150000"/>
              </a:lnSpc>
            </a:pPr>
            <a:r>
              <a:rPr lang="tr-TR" altLang="en-US" sz="2000" dirty="0"/>
              <a:t>Ayrıca kullanıcı, </a:t>
            </a:r>
            <a:r>
              <a:rPr lang="tr-TR" altLang="en-US" sz="2000" b="1" dirty="0"/>
              <a:t>mobil uygulama</a:t>
            </a:r>
            <a:r>
              <a:rPr lang="tr-TR" altLang="en-US" sz="2000" dirty="0"/>
              <a:t> veya </a:t>
            </a:r>
            <a:r>
              <a:rPr lang="tr-TR" altLang="en-US" sz="2000" b="1" dirty="0"/>
              <a:t>web uygulaması</a:t>
            </a:r>
            <a:br>
              <a:rPr lang="tr-TR" altLang="en-US" sz="2000" dirty="0"/>
            </a:br>
            <a:r>
              <a:rPr lang="tr-TR" altLang="en-US" sz="2000" dirty="0"/>
              <a:t>üzerinden doldurabileceği bir </a:t>
            </a:r>
            <a:r>
              <a:rPr lang="tr-TR" altLang="en-US" sz="2000" b="1" dirty="0"/>
              <a:t>form</a:t>
            </a:r>
            <a:r>
              <a:rPr lang="tr-TR" altLang="en-US" sz="2000" dirty="0"/>
              <a:t> aracılığı ile,</a:t>
            </a:r>
            <a:br>
              <a:rPr lang="tr-TR" altLang="en-US" sz="2000" dirty="0"/>
            </a:br>
            <a:r>
              <a:rPr lang="tr-TR" altLang="en-US" sz="2000" dirty="0"/>
              <a:t>Covid-19 risk durumunu raporlar.</a:t>
            </a:r>
          </a:p>
        </p:txBody>
      </p:sp>
    </p:spTree>
    <p:extLst>
      <p:ext uri="{BB962C8B-B14F-4D97-AF65-F5344CB8AC3E}">
        <p14:creationId xmlns:p14="http://schemas.microsoft.com/office/powerpoint/2010/main" val="503009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3CE958D-C4AB-448B-A89D-A37F89CE2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39"/>
            <a:ext cx="2438402" cy="50098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6393667-72FA-4974-A6AB-3530505DFF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CFD5CAE8-4529-4D02-9977-97C88E4B25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6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601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8306831-7CCF-443A-B98C-343C633EF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80401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2895D23-B367-4228-B81B-EEA60537D3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6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019BDBD5-6C27-4DAE-A314-E28729EB4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7581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CC9F2EF-5C4A-4A44-850C-E910F8D417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4C22FFA-972D-4238-A4A5-583179820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74536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Resim 10" descr="tablo içeren bir resim&#10;&#10;Açıklama otomatik olarak oluşturuldu">
            <a:extLst>
              <a:ext uri="{FF2B5EF4-FFF2-40B4-BE49-F238E27FC236}">
                <a16:creationId xmlns:a16="http://schemas.microsoft.com/office/drawing/2014/main" id="{9CFB89F9-CF3C-4008-BB83-FE4682DEA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5" y="874536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565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98FB4AB-635B-48D3-BE07-24F47A657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3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Resim 2" descr="tablo içeren bir resim&#10;&#10;Açıklama otomatik olarak oluşturuldu">
            <a:extLst>
              <a:ext uri="{FF2B5EF4-FFF2-40B4-BE49-F238E27FC236}">
                <a16:creationId xmlns:a16="http://schemas.microsoft.com/office/drawing/2014/main" id="{47A8DD30-6AD8-4044-9011-F6DECB84B7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74535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0850D62-5B9C-4A20-A52D-975207898E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4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733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DB1CBF6A-8F91-4E3F-80A4-2D4853019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5FA99D4-C1FB-4824-B9EB-91BDAA0571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8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B34E9C36-5C01-491E-A083-F5F9FF3509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4" y="869847"/>
            <a:ext cx="2438403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183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2BBEAE4-AE41-44E3-ACAE-E72D00FB6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A30FBDBF-FD02-4D1B-9853-B43B00CE8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8EB74D6-3B6B-4B73-AC31-35B674158F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4" y="888600"/>
            <a:ext cx="2438404" cy="5009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15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62F01E8D-ED0C-4A69-BA4B-C4BE1D129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8" y="863981"/>
            <a:ext cx="2441257" cy="50157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866D9C8-7837-49A7-824D-C8C43E4DA9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863982"/>
            <a:ext cx="2438405" cy="5009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7C30E353-7A3F-454D-8A3A-4E221824F0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5" y="863981"/>
            <a:ext cx="2438406" cy="50098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848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E16CE01-81FB-425A-AD95-8E869F966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874536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8743C3E-6E09-4025-9F59-DC38FE8FA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74536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D319720-D90C-4424-8414-129BE0A64A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5" y="874535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942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9FDC13A9-DE24-4C86-8DC7-9843AEF00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69845"/>
            <a:ext cx="2438403" cy="5009882"/>
          </a:xfrm>
          <a:prstGeom prst="rect">
            <a:avLst/>
          </a:prstGeom>
        </p:spPr>
      </p:pic>
      <p:pic>
        <p:nvPicPr>
          <p:cNvPr id="15" name="Resim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845458E5-A8B0-4ABB-B500-70F70A6F5A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5" y="869845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Resim 15" descr="metin içeren bir resim&#10;&#10;Açıklama otomatik olarak oluşturuldu">
            <a:extLst>
              <a:ext uri="{FF2B5EF4-FFF2-40B4-BE49-F238E27FC236}">
                <a16:creationId xmlns:a16="http://schemas.microsoft.com/office/drawing/2014/main" id="{6851E54A-2DE6-4F22-979D-6D4A2269B9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74533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579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0058FD6-2B58-487A-A3AB-BFF275B99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4" y="869839"/>
            <a:ext cx="2438404" cy="5009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7BDE9AFC-A656-47CD-BF0E-518275C2CF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869840"/>
            <a:ext cx="2438404" cy="5009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8C9811D2-9B0D-4899-B006-64099E257B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853428"/>
            <a:ext cx="2438405" cy="5009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20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Proje Şeması</a:t>
            </a: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633FC6-4AFC-40B7-B8D0-2F1F8B63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385674"/>
            <a:ext cx="8839199" cy="38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78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Son Çalışmalar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0600"/>
            <a:ext cx="914399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Proje son haline getirildi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Tüm bağlantılar kuruldu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Testler gerçekleştirildi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Gerekli iyileştirmeler yapıldı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Hazırlanan site alan adına yüklendi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Mobil uygulama mağazaya yüklenmedi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Dokümantasyon hazırlandı (rapor ve video)</a:t>
            </a:r>
          </a:p>
        </p:txBody>
      </p:sp>
    </p:spTree>
    <p:extLst>
      <p:ext uri="{BB962C8B-B14F-4D97-AF65-F5344CB8AC3E}">
        <p14:creationId xmlns:p14="http://schemas.microsoft.com/office/powerpoint/2010/main" val="140533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Hedefler, Başarı Kriterleri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4800600"/>
          </a:xfrm>
        </p:spPr>
        <p:txBody>
          <a:bodyPr/>
          <a:lstStyle/>
          <a:p>
            <a:pPr eaLnBrk="1" hangingPunct="1"/>
            <a:endParaRPr lang="tr-TR" altLang="en-US" sz="1800" b="1" dirty="0"/>
          </a:p>
          <a:p>
            <a:pPr eaLnBrk="1" hangingPunct="1"/>
            <a:r>
              <a:rPr lang="tr-TR" altLang="en-US" sz="1800" b="1" dirty="0"/>
              <a:t>Temel İşlemlerin Kullanıcıya Sağlanması</a:t>
            </a:r>
          </a:p>
          <a:p>
            <a:pPr eaLnBrk="1" hangingPunct="1"/>
            <a:r>
              <a:rPr lang="tr-TR" altLang="en-US" sz="1800" dirty="0"/>
              <a:t>Kullanıcı hesap işlemlerinin sorunsuz gerçekleştirilmesi</a:t>
            </a:r>
            <a:br>
              <a:rPr lang="tr-TR" altLang="en-US" sz="1800" dirty="0"/>
            </a:br>
            <a:r>
              <a:rPr lang="tr-TR" altLang="en-US" sz="1800" dirty="0"/>
              <a:t>(kayıt olma, giriş yapma, çıkış yapma)</a:t>
            </a:r>
          </a:p>
          <a:p>
            <a:pPr eaLnBrk="1" hangingPunct="1"/>
            <a:r>
              <a:rPr lang="tr-TR" altLang="en-US" sz="1800" dirty="0"/>
              <a:t>Kullanıcı uygulama işlemlerinin sorunsuz gerçekleştirilmesi</a:t>
            </a:r>
            <a:br>
              <a:rPr lang="tr-TR" altLang="en-US" sz="1800" dirty="0"/>
            </a:br>
            <a:r>
              <a:rPr lang="tr-TR" altLang="en-US" sz="1800" dirty="0"/>
              <a:t>(ses kaydı alabilme, form doldurabilme)</a:t>
            </a:r>
          </a:p>
          <a:p>
            <a:pPr eaLnBrk="1" hangingPunct="1"/>
            <a:r>
              <a:rPr lang="tr-TR" altLang="en-US" sz="1800" dirty="0"/>
              <a:t>Kullanıcı verilerinin sorunsuz işlenmesi</a:t>
            </a:r>
            <a:br>
              <a:rPr lang="tr-TR" altLang="en-US" sz="1800" dirty="0"/>
            </a:br>
            <a:r>
              <a:rPr lang="tr-TR" altLang="en-US" sz="1800" dirty="0"/>
              <a:t>(veri görüntüleme, veri düzenleme, veri silme)</a:t>
            </a:r>
          </a:p>
          <a:p>
            <a:pPr eaLnBrk="1" hangingPunct="1"/>
            <a:endParaRPr lang="tr-TR" altLang="en-US" sz="1800" dirty="0"/>
          </a:p>
          <a:p>
            <a:pPr eaLnBrk="1" hangingPunct="1"/>
            <a:r>
              <a:rPr lang="tr-TR" altLang="en-US" sz="1800" b="1" dirty="0"/>
              <a:t>Başarı Kriterleri</a:t>
            </a:r>
          </a:p>
          <a:p>
            <a:pPr eaLnBrk="1" hangingPunct="1"/>
            <a:r>
              <a:rPr lang="tr-TR" altLang="en-US" sz="1800" dirty="0"/>
              <a:t>Ses Kaydından Tahmin :</a:t>
            </a:r>
            <a:br>
              <a:rPr lang="tr-TR" altLang="en-US" sz="1800" dirty="0"/>
            </a:br>
            <a:r>
              <a:rPr lang="tr-TR" altLang="en-US" sz="1800" dirty="0"/>
              <a:t>En az %80 doğruluk oranı ile tahmin edilmesi amaçlanmaktadır.</a:t>
            </a:r>
          </a:p>
          <a:p>
            <a:pPr eaLnBrk="1" hangingPunct="1"/>
            <a:r>
              <a:rPr lang="tr-TR" altLang="en-US" sz="1800" dirty="0"/>
              <a:t>Form Verilerinden Rapor :</a:t>
            </a:r>
            <a:br>
              <a:rPr lang="tr-TR" altLang="en-US" sz="1800" dirty="0"/>
            </a:br>
            <a:r>
              <a:rPr lang="tr-TR" altLang="en-US" sz="1800" dirty="0"/>
              <a:t>Algoritma ile %100 tutarlı sonuçların elde edilmesi amaçlanmaktadır.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Hedefler, Başarı Kriterleri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4800600"/>
          </a:xfrm>
        </p:spPr>
        <p:txBody>
          <a:bodyPr/>
          <a:lstStyle/>
          <a:p>
            <a:pPr eaLnBrk="1" hangingPunct="1"/>
            <a:endParaRPr lang="tr-TR" altLang="en-US" sz="1800" b="1" dirty="0"/>
          </a:p>
          <a:p>
            <a:pPr eaLnBrk="1" hangingPunct="1"/>
            <a:r>
              <a:rPr lang="tr-TR" altLang="en-US" sz="1800" b="1" dirty="0"/>
              <a:t>Karşılaştığım Problemler</a:t>
            </a:r>
          </a:p>
          <a:p>
            <a:pPr eaLnBrk="1" hangingPunct="1"/>
            <a:r>
              <a:rPr lang="tr-TR" altLang="en-US" sz="1800" dirty="0"/>
              <a:t>Kısıtlı zaman ve iş yükünün yoğunluğu</a:t>
            </a:r>
          </a:p>
          <a:p>
            <a:pPr eaLnBrk="1" hangingPunct="1"/>
            <a:r>
              <a:rPr lang="tr-TR" altLang="en-US" sz="1800" dirty="0"/>
              <a:t>Hazır tema ve </a:t>
            </a:r>
            <a:r>
              <a:rPr lang="tr-TR" altLang="en-US" sz="1800" dirty="0" err="1"/>
              <a:t>api</a:t>
            </a:r>
            <a:r>
              <a:rPr lang="tr-TR" altLang="en-US" sz="1800" dirty="0"/>
              <a:t> kullanmak durumunda kalmak</a:t>
            </a:r>
            <a:br>
              <a:rPr lang="tr-TR" altLang="en-US" sz="1800" dirty="0"/>
            </a:br>
            <a:r>
              <a:rPr lang="tr-TR" altLang="en-US" sz="1800" dirty="0"/>
              <a:t>(Amerika’yı yeniden keşfetmemek)</a:t>
            </a:r>
          </a:p>
          <a:p>
            <a:pPr eaLnBrk="1" hangingPunct="1"/>
            <a:r>
              <a:rPr lang="tr-TR" altLang="en-US" sz="1800" dirty="0"/>
              <a:t>Veri seti sıkıntısı, mevcut algoritma ve model sayısının azlığı</a:t>
            </a:r>
          </a:p>
        </p:txBody>
      </p:sp>
    </p:spTree>
    <p:extLst>
      <p:ext uri="{BB962C8B-B14F-4D97-AF65-F5344CB8AC3E}">
        <p14:creationId xmlns:p14="http://schemas.microsoft.com/office/powerpoint/2010/main" val="3631107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Çalışma Takvimi</a:t>
            </a:r>
          </a:p>
        </p:txBody>
      </p:sp>
      <p:graphicFrame>
        <p:nvGraphicFramePr>
          <p:cNvPr id="5" name="Tablo 5">
            <a:extLst>
              <a:ext uri="{FF2B5EF4-FFF2-40B4-BE49-F238E27FC236}">
                <a16:creationId xmlns:a16="http://schemas.microsoft.com/office/drawing/2014/main" id="{AF463429-BC05-4EBD-AAED-9B5C91C4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714031"/>
              </p:ext>
            </p:extLst>
          </p:nvPr>
        </p:nvGraphicFramePr>
        <p:xfrm>
          <a:off x="0" y="838200"/>
          <a:ext cx="9143996" cy="501954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85391">
                  <a:extLst>
                    <a:ext uri="{9D8B030D-6E8A-4147-A177-3AD203B41FA5}">
                      <a16:colId xmlns:a16="http://schemas.microsoft.com/office/drawing/2014/main" val="2937563174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405853431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443437298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1693809159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736566119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1730238267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493808977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126390022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616149495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404372935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401497124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949877993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353636727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4245835016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534903300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292951473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083858734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977173687"/>
                    </a:ext>
                  </a:extLst>
                </a:gridCol>
              </a:tblGrid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HAFTA SAYISI</a:t>
                      </a:r>
                      <a:endParaRPr lang="en-US" sz="12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7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9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11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13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14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15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16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17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48650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Projenin Seçilmesi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Proje Detaylarının Belirlenmesi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107177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Literatür Taraması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Pazar Araştırması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564574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Araçların Edinilmesi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Ortamların Kurulumu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22679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Uygulamasının Geliştirilmesi</a:t>
                      </a:r>
                      <a:b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</a:b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(Önyüz)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819785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Uygulamasının Geliştirilmesi</a:t>
                      </a:r>
                      <a:b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</a:b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(Sunucu)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7153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Uygulamasının Geliştirilmesi</a:t>
                      </a:r>
                      <a:b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</a:b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tr-TR" sz="1000" b="1" dirty="0" err="1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Veritabanı</a:t>
                      </a: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73787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Mobil Uygulamasının Uyarlanması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(Ses Kayıt Ekranı)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751112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Servisin Hazırlanması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10880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/ Mobil Uygulamaların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Servise Entegrasyonu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07216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Uygulamanın Test Edilmesi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(Algoritma ve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9216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Dokümantasyonun Tamamlanması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26647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Demo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81556"/>
                  </a:ext>
                </a:extLst>
              </a:tr>
            </a:tbl>
          </a:graphicData>
        </a:graphic>
      </p:graphicFrame>
      <p:sp>
        <p:nvSpPr>
          <p:cNvPr id="6" name="Ok: Köşeli Çift Ayraç 5">
            <a:extLst>
              <a:ext uri="{FF2B5EF4-FFF2-40B4-BE49-F238E27FC236}">
                <a16:creationId xmlns:a16="http://schemas.microsoft.com/office/drawing/2014/main" id="{8BB5DA07-71E3-40C4-865C-0A0FB30758CA}"/>
              </a:ext>
            </a:extLst>
          </p:cNvPr>
          <p:cNvSpPr/>
          <p:nvPr/>
        </p:nvSpPr>
        <p:spPr bwMode="auto">
          <a:xfrm>
            <a:off x="2362200" y="1600200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k: Köşeli Çift Ayraç 10">
            <a:extLst>
              <a:ext uri="{FF2B5EF4-FFF2-40B4-BE49-F238E27FC236}">
                <a16:creationId xmlns:a16="http://schemas.microsoft.com/office/drawing/2014/main" id="{BB996F84-7D12-41AC-B40B-8B050B1F76B4}"/>
              </a:ext>
            </a:extLst>
          </p:cNvPr>
          <p:cNvSpPr/>
          <p:nvPr/>
        </p:nvSpPr>
        <p:spPr bwMode="auto">
          <a:xfrm>
            <a:off x="2362200" y="1219200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k: Köşeli Çift Ayraç 11">
            <a:extLst>
              <a:ext uri="{FF2B5EF4-FFF2-40B4-BE49-F238E27FC236}">
                <a16:creationId xmlns:a16="http://schemas.microsoft.com/office/drawing/2014/main" id="{7FBBB003-948F-4D31-9632-C35E4556D85D}"/>
              </a:ext>
            </a:extLst>
          </p:cNvPr>
          <p:cNvSpPr/>
          <p:nvPr/>
        </p:nvSpPr>
        <p:spPr bwMode="auto">
          <a:xfrm>
            <a:off x="2805223" y="1989175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k: Köşeli Çift Ayraç 12">
            <a:extLst>
              <a:ext uri="{FF2B5EF4-FFF2-40B4-BE49-F238E27FC236}">
                <a16:creationId xmlns:a16="http://schemas.microsoft.com/office/drawing/2014/main" id="{9D5DE4C0-5914-4D7B-AE7E-21372115E024}"/>
              </a:ext>
            </a:extLst>
          </p:cNvPr>
          <p:cNvSpPr/>
          <p:nvPr/>
        </p:nvSpPr>
        <p:spPr bwMode="auto">
          <a:xfrm>
            <a:off x="3132172" y="2394984"/>
            <a:ext cx="1211226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k: Köşeli Çift Ayraç 13">
            <a:extLst>
              <a:ext uri="{FF2B5EF4-FFF2-40B4-BE49-F238E27FC236}">
                <a16:creationId xmlns:a16="http://schemas.microsoft.com/office/drawing/2014/main" id="{B4A7C5A7-B138-44CC-9728-EAF5D596E5A1}"/>
              </a:ext>
            </a:extLst>
          </p:cNvPr>
          <p:cNvSpPr/>
          <p:nvPr/>
        </p:nvSpPr>
        <p:spPr bwMode="auto">
          <a:xfrm>
            <a:off x="4343398" y="2800793"/>
            <a:ext cx="1211226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k: Köşeli Çift Ayraç 14">
            <a:extLst>
              <a:ext uri="{FF2B5EF4-FFF2-40B4-BE49-F238E27FC236}">
                <a16:creationId xmlns:a16="http://schemas.microsoft.com/office/drawing/2014/main" id="{87D68205-C0B4-4158-A0E0-4A5B771A20EE}"/>
              </a:ext>
            </a:extLst>
          </p:cNvPr>
          <p:cNvSpPr/>
          <p:nvPr/>
        </p:nvSpPr>
        <p:spPr bwMode="auto">
          <a:xfrm>
            <a:off x="4343398" y="3186223"/>
            <a:ext cx="1211226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k: Köşeli Çift Ayraç 15">
            <a:extLst>
              <a:ext uri="{FF2B5EF4-FFF2-40B4-BE49-F238E27FC236}">
                <a16:creationId xmlns:a16="http://schemas.microsoft.com/office/drawing/2014/main" id="{20762DB1-DF13-4131-B1D4-B3B4EE23A028}"/>
              </a:ext>
            </a:extLst>
          </p:cNvPr>
          <p:cNvSpPr/>
          <p:nvPr/>
        </p:nvSpPr>
        <p:spPr bwMode="auto">
          <a:xfrm>
            <a:off x="5532471" y="3572539"/>
            <a:ext cx="487329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k: Köşeli Çift Ayraç 16">
            <a:extLst>
              <a:ext uri="{FF2B5EF4-FFF2-40B4-BE49-F238E27FC236}">
                <a16:creationId xmlns:a16="http://schemas.microsoft.com/office/drawing/2014/main" id="{EF10CF0D-FBED-4154-8836-B197B78CB4E3}"/>
              </a:ext>
            </a:extLst>
          </p:cNvPr>
          <p:cNvSpPr/>
          <p:nvPr/>
        </p:nvSpPr>
        <p:spPr bwMode="auto">
          <a:xfrm>
            <a:off x="5943601" y="3963285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k: Köşeli Çift Ayraç 18">
            <a:extLst>
              <a:ext uri="{FF2B5EF4-FFF2-40B4-BE49-F238E27FC236}">
                <a16:creationId xmlns:a16="http://schemas.microsoft.com/office/drawing/2014/main" id="{BDE05CE1-2485-4B1C-B63C-CDC8AF351464}"/>
              </a:ext>
            </a:extLst>
          </p:cNvPr>
          <p:cNvSpPr/>
          <p:nvPr/>
        </p:nvSpPr>
        <p:spPr bwMode="auto">
          <a:xfrm>
            <a:off x="6705601" y="4725285"/>
            <a:ext cx="12954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k: Köşeli Çift Ayraç 19">
            <a:extLst>
              <a:ext uri="{FF2B5EF4-FFF2-40B4-BE49-F238E27FC236}">
                <a16:creationId xmlns:a16="http://schemas.microsoft.com/office/drawing/2014/main" id="{A5FAD669-CC86-46BC-89EC-33A102C8BF38}"/>
              </a:ext>
            </a:extLst>
          </p:cNvPr>
          <p:cNvSpPr/>
          <p:nvPr/>
        </p:nvSpPr>
        <p:spPr bwMode="auto">
          <a:xfrm>
            <a:off x="5943601" y="4344285"/>
            <a:ext cx="838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k: Köşeli Çift Ayraç 20">
            <a:extLst>
              <a:ext uri="{FF2B5EF4-FFF2-40B4-BE49-F238E27FC236}">
                <a16:creationId xmlns:a16="http://schemas.microsoft.com/office/drawing/2014/main" id="{2BB1C499-A475-40E8-B5B8-D781F4150747}"/>
              </a:ext>
            </a:extLst>
          </p:cNvPr>
          <p:cNvSpPr/>
          <p:nvPr/>
        </p:nvSpPr>
        <p:spPr bwMode="auto">
          <a:xfrm>
            <a:off x="7924800" y="5106285"/>
            <a:ext cx="848837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k: Köşeli Çift Ayraç 21">
            <a:extLst>
              <a:ext uri="{FF2B5EF4-FFF2-40B4-BE49-F238E27FC236}">
                <a16:creationId xmlns:a16="http://schemas.microsoft.com/office/drawing/2014/main" id="{7891B5EF-48C1-45D1-A572-EB39C53DCFB8}"/>
              </a:ext>
            </a:extLst>
          </p:cNvPr>
          <p:cNvSpPr/>
          <p:nvPr/>
        </p:nvSpPr>
        <p:spPr bwMode="auto">
          <a:xfrm>
            <a:off x="8703627" y="5487285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k: Köşeli Çift Ayraç 22">
            <a:extLst>
              <a:ext uri="{FF2B5EF4-FFF2-40B4-BE49-F238E27FC236}">
                <a16:creationId xmlns:a16="http://schemas.microsoft.com/office/drawing/2014/main" id="{96F0897F-5C68-4DA6-A964-389B3D52986E}"/>
              </a:ext>
            </a:extLst>
          </p:cNvPr>
          <p:cNvSpPr/>
          <p:nvPr/>
        </p:nvSpPr>
        <p:spPr bwMode="auto">
          <a:xfrm>
            <a:off x="2373719" y="5106285"/>
            <a:ext cx="5627281" cy="381000"/>
          </a:xfrm>
          <a:prstGeom prst="chevron">
            <a:avLst/>
          </a:prstGeom>
          <a:solidFill>
            <a:schemeClr val="accent1">
              <a:lumMod val="25000"/>
              <a:alpha val="80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k: Köşeli Çift Ayraç 23">
            <a:extLst>
              <a:ext uri="{FF2B5EF4-FFF2-40B4-BE49-F238E27FC236}">
                <a16:creationId xmlns:a16="http://schemas.microsoft.com/office/drawing/2014/main" id="{C3FB94A4-E16D-4F00-9F41-C4F256A12219}"/>
              </a:ext>
            </a:extLst>
          </p:cNvPr>
          <p:cNvSpPr/>
          <p:nvPr/>
        </p:nvSpPr>
        <p:spPr bwMode="auto">
          <a:xfrm>
            <a:off x="2373718" y="4735822"/>
            <a:ext cx="4408083" cy="381000"/>
          </a:xfrm>
          <a:prstGeom prst="chevron">
            <a:avLst/>
          </a:prstGeom>
          <a:solidFill>
            <a:schemeClr val="accent1">
              <a:lumMod val="25000"/>
              <a:alpha val="80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k: Köşeli Çift Ayraç 25">
            <a:extLst>
              <a:ext uri="{FF2B5EF4-FFF2-40B4-BE49-F238E27FC236}">
                <a16:creationId xmlns:a16="http://schemas.microsoft.com/office/drawing/2014/main" id="{B052E6F8-53DF-4517-A527-F34B4ED81BA2}"/>
              </a:ext>
            </a:extLst>
          </p:cNvPr>
          <p:cNvSpPr/>
          <p:nvPr/>
        </p:nvSpPr>
        <p:spPr bwMode="auto">
          <a:xfrm>
            <a:off x="6705600" y="4354822"/>
            <a:ext cx="838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12700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0D97CB86-27D0-466D-A326-C48057D2AFF4}"/>
              </a:ext>
            </a:extLst>
          </p:cNvPr>
          <p:cNvSpPr/>
          <p:nvPr/>
        </p:nvSpPr>
        <p:spPr bwMode="auto">
          <a:xfrm>
            <a:off x="8741727" y="820916"/>
            <a:ext cx="380999" cy="5019548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31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Bağlantılar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495300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/>
              <a:t>Korona Önlem – TC Sağlık Bakanlığı, Türkiye</a:t>
            </a:r>
            <a:br>
              <a:rPr lang="tr-TR" altLang="en-US" sz="1400" dirty="0"/>
            </a:br>
            <a:r>
              <a:rPr lang="tr-TR" altLang="en-US" sz="1400" dirty="0">
                <a:hlinkClick r:id="rId3"/>
              </a:rPr>
              <a:t>https://koronaonlem.saglik.gov.tr/</a:t>
            </a: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/>
              <a:t>Open </a:t>
            </a:r>
            <a:r>
              <a:rPr lang="tr-TR" altLang="en-US" sz="1400" b="1" dirty="0" err="1"/>
              <a:t>Sigma</a:t>
            </a:r>
            <a:r>
              <a:rPr lang="tr-TR" altLang="en-US" sz="1400" b="1" dirty="0"/>
              <a:t> – MIT, Massachusetts</a:t>
            </a:r>
            <a:br>
              <a:rPr lang="tr-TR" altLang="en-US" sz="1400" dirty="0"/>
            </a:br>
            <a:r>
              <a:rPr lang="tr-TR" altLang="en-US" sz="1400" dirty="0"/>
              <a:t>(%98.5 </a:t>
            </a:r>
            <a:r>
              <a:rPr lang="tr-TR" altLang="en-US" sz="1400" dirty="0" err="1"/>
              <a:t>Sensitivity</a:t>
            </a:r>
            <a:r>
              <a:rPr lang="tr-TR" altLang="en-US" sz="1400" dirty="0"/>
              <a:t> %94.2 </a:t>
            </a:r>
            <a:r>
              <a:rPr lang="tr-TR" altLang="en-US" sz="1400" dirty="0" err="1"/>
              <a:t>Specificity</a:t>
            </a:r>
            <a:r>
              <a:rPr lang="tr-TR" altLang="en-US" sz="1400" dirty="0"/>
              <a:t> %100 </a:t>
            </a:r>
            <a:r>
              <a:rPr lang="tr-TR" altLang="en-US" sz="1400" dirty="0" err="1"/>
              <a:t>Asymtomatic</a:t>
            </a:r>
            <a:r>
              <a:rPr lang="tr-TR" altLang="en-US" sz="1400" dirty="0"/>
              <a:t> </a:t>
            </a:r>
            <a:r>
              <a:rPr lang="tr-TR" altLang="en-US" sz="1400" dirty="0" err="1"/>
              <a:t>Detection</a:t>
            </a:r>
            <a:r>
              <a:rPr lang="tr-TR" altLang="en-US" sz="1400" dirty="0"/>
              <a:t>)</a:t>
            </a:r>
            <a:br>
              <a:rPr lang="tr-TR" altLang="en-US" sz="1400" dirty="0"/>
            </a:br>
            <a:r>
              <a:rPr lang="tr-TR" altLang="en-US" sz="1400" dirty="0">
                <a:hlinkClick r:id="rId4"/>
              </a:rPr>
              <a:t>https://opensigma.mit.edu/</a:t>
            </a:r>
            <a:br>
              <a:rPr lang="tr-TR" altLang="en-US" sz="1400" dirty="0"/>
            </a:br>
            <a:br>
              <a:rPr lang="tr-TR" altLang="en-US" sz="1400" dirty="0"/>
            </a:br>
            <a:r>
              <a:rPr lang="tr-TR" altLang="en-US" sz="1400" dirty="0"/>
              <a:t>J. </a:t>
            </a:r>
            <a:r>
              <a:rPr lang="tr-TR" altLang="en-US" sz="1400" dirty="0" err="1"/>
              <a:t>Laguarta</a:t>
            </a:r>
            <a:r>
              <a:rPr lang="tr-TR" altLang="en-US" sz="1400" dirty="0"/>
              <a:t>, F. </a:t>
            </a:r>
            <a:r>
              <a:rPr lang="tr-TR" altLang="en-US" sz="1400" dirty="0" err="1"/>
              <a:t>Hueto</a:t>
            </a:r>
            <a:r>
              <a:rPr lang="tr-TR" altLang="en-US" sz="1400" dirty="0"/>
              <a:t> </a:t>
            </a:r>
            <a:r>
              <a:rPr lang="tr-TR" altLang="en-US" sz="1400" dirty="0" err="1"/>
              <a:t>and</a:t>
            </a:r>
            <a:r>
              <a:rPr lang="tr-TR" altLang="en-US" sz="1400" dirty="0"/>
              <a:t> B. </a:t>
            </a:r>
            <a:r>
              <a:rPr lang="tr-TR" altLang="en-US" sz="1400" dirty="0" err="1"/>
              <a:t>Subirana</a:t>
            </a:r>
            <a:r>
              <a:rPr lang="tr-TR" altLang="en-US" sz="1400" dirty="0"/>
              <a:t>, "COVID-19 </a:t>
            </a:r>
            <a:r>
              <a:rPr lang="tr-TR" altLang="en-US" sz="1400" dirty="0" err="1"/>
              <a:t>Artificial</a:t>
            </a:r>
            <a:r>
              <a:rPr lang="tr-TR" altLang="en-US" sz="1400" dirty="0"/>
              <a:t> </a:t>
            </a:r>
            <a:r>
              <a:rPr lang="tr-TR" altLang="en-US" sz="1400" dirty="0" err="1"/>
              <a:t>Intelligence</a:t>
            </a:r>
            <a:r>
              <a:rPr lang="tr-TR" altLang="en-US" sz="1400" dirty="0"/>
              <a:t> </a:t>
            </a:r>
            <a:r>
              <a:rPr lang="tr-TR" altLang="en-US" sz="1400" dirty="0" err="1"/>
              <a:t>Diagnosis</a:t>
            </a:r>
            <a:r>
              <a:rPr lang="tr-TR" altLang="en-US" sz="1400" dirty="0"/>
              <a:t> Using </a:t>
            </a:r>
            <a:r>
              <a:rPr lang="tr-TR" altLang="en-US" sz="1400" dirty="0" err="1"/>
              <a:t>Only</a:t>
            </a:r>
            <a:r>
              <a:rPr lang="tr-TR" altLang="en-US" sz="1400" dirty="0"/>
              <a:t> </a:t>
            </a:r>
            <a:r>
              <a:rPr lang="tr-TR" altLang="en-US" sz="1400" dirty="0" err="1"/>
              <a:t>Cough</a:t>
            </a:r>
            <a:r>
              <a:rPr lang="tr-TR" altLang="en-US" sz="1400" dirty="0"/>
              <a:t> </a:t>
            </a:r>
            <a:r>
              <a:rPr lang="tr-TR" altLang="en-US" sz="1400" dirty="0" err="1"/>
              <a:t>Recordings</a:t>
            </a:r>
            <a:r>
              <a:rPr lang="tr-TR" altLang="en-US" sz="1400" dirty="0"/>
              <a:t>," in IEEE Open </a:t>
            </a:r>
            <a:r>
              <a:rPr lang="tr-TR" altLang="en-US" sz="1400" dirty="0" err="1"/>
              <a:t>Journal</a:t>
            </a:r>
            <a:r>
              <a:rPr lang="tr-TR" altLang="en-US" sz="1400" dirty="0"/>
              <a:t> of </a:t>
            </a:r>
            <a:r>
              <a:rPr lang="tr-TR" altLang="en-US" sz="1400" dirty="0" err="1"/>
              <a:t>Engineering</a:t>
            </a:r>
            <a:r>
              <a:rPr lang="tr-TR" altLang="en-US" sz="1400" dirty="0"/>
              <a:t> in </a:t>
            </a:r>
            <a:r>
              <a:rPr lang="tr-TR" altLang="en-US" sz="1400" dirty="0" err="1"/>
              <a:t>Medicine</a:t>
            </a:r>
            <a:r>
              <a:rPr lang="tr-TR" altLang="en-US" sz="1400" dirty="0"/>
              <a:t> </a:t>
            </a:r>
            <a:r>
              <a:rPr lang="tr-TR" altLang="en-US" sz="1400" dirty="0" err="1"/>
              <a:t>and</a:t>
            </a:r>
            <a:r>
              <a:rPr lang="tr-TR" altLang="en-US" sz="1400" dirty="0"/>
              <a:t> </a:t>
            </a:r>
            <a:r>
              <a:rPr lang="tr-TR" altLang="en-US" sz="1400" dirty="0" err="1"/>
              <a:t>Biology</a:t>
            </a:r>
            <a:r>
              <a:rPr lang="tr-TR" altLang="en-US" sz="1400" dirty="0"/>
              <a:t>, </a:t>
            </a:r>
            <a:r>
              <a:rPr lang="tr-TR" altLang="en-US" sz="1400" dirty="0" err="1"/>
              <a:t>vol</a:t>
            </a:r>
            <a:r>
              <a:rPr lang="tr-TR" altLang="en-US" sz="1400" dirty="0"/>
              <a:t>. 1, </a:t>
            </a:r>
            <a:r>
              <a:rPr lang="tr-TR" altLang="en-US" sz="1400" dirty="0" err="1"/>
              <a:t>pp</a:t>
            </a:r>
            <a:r>
              <a:rPr lang="tr-TR" altLang="en-US" sz="1400" dirty="0"/>
              <a:t>. 275-281, 2020, </a:t>
            </a:r>
            <a:r>
              <a:rPr lang="tr-TR" altLang="en-US" sz="1400" dirty="0" err="1"/>
              <a:t>doi</a:t>
            </a:r>
            <a:r>
              <a:rPr lang="tr-TR" altLang="en-US" sz="1400" dirty="0"/>
              <a:t>: 10.1109/OJEMB.2020.3026928.</a:t>
            </a:r>
          </a:p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 err="1"/>
              <a:t>Covid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Check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App</a:t>
            </a:r>
            <a:r>
              <a:rPr lang="tr-TR" altLang="en-US" sz="1400" b="1" dirty="0"/>
              <a:t> – UC, Ohio</a:t>
            </a:r>
            <a:br>
              <a:rPr lang="tr-TR" altLang="en-US" sz="1400" dirty="0"/>
            </a:br>
            <a:r>
              <a:rPr lang="tr-TR" altLang="en-US" sz="1400" dirty="0">
                <a:hlinkClick r:id="rId5"/>
              </a:rPr>
              <a:t>https://play.google.com/store/apps/details?id=edu.uc.covidcheck</a:t>
            </a: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 err="1"/>
              <a:t>Vocalis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Health</a:t>
            </a:r>
            <a:r>
              <a:rPr lang="tr-TR" altLang="en-US" sz="1400" b="1" dirty="0"/>
              <a:t> – An AI </a:t>
            </a:r>
            <a:r>
              <a:rPr lang="tr-TR" altLang="en-US" sz="1400" b="1" dirty="0" err="1"/>
              <a:t>Healthtech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Company</a:t>
            </a:r>
            <a:r>
              <a:rPr lang="tr-TR" altLang="en-US" sz="1400" b="1" dirty="0"/>
              <a:t>, </a:t>
            </a:r>
            <a:r>
              <a:rPr lang="tr-TR" altLang="en-US" sz="1400" b="1" dirty="0" err="1"/>
              <a:t>Israel</a:t>
            </a:r>
            <a:br>
              <a:rPr lang="tr-TR" altLang="en-US" sz="1400" dirty="0"/>
            </a:br>
            <a:r>
              <a:rPr lang="tr-TR" altLang="en-US" sz="1400" dirty="0"/>
              <a:t>(%95.45 </a:t>
            </a:r>
            <a:r>
              <a:rPr lang="tr-TR" altLang="en-US" sz="1400" dirty="0" err="1"/>
              <a:t>Sensitivity</a:t>
            </a:r>
            <a:r>
              <a:rPr lang="tr-TR" altLang="en-US" sz="1400" dirty="0"/>
              <a:t> %92.73 </a:t>
            </a:r>
            <a:r>
              <a:rPr lang="tr-TR" altLang="en-US" sz="1400" dirty="0" err="1"/>
              <a:t>Specificity</a:t>
            </a:r>
            <a:r>
              <a:rPr lang="tr-TR" altLang="en-US" sz="1400" dirty="0"/>
              <a:t>)</a:t>
            </a:r>
            <a:br>
              <a:rPr lang="tr-TR" altLang="en-US" sz="1400" dirty="0"/>
            </a:br>
            <a:r>
              <a:rPr lang="tr-TR" altLang="en-US" sz="1400" dirty="0">
                <a:hlinkClick r:id="rId6"/>
              </a:rPr>
              <a:t>https://vocalishealth.com/</a:t>
            </a:r>
            <a:endParaRPr lang="tr-TR" altLang="en-US" sz="1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Bağlantılar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00332"/>
            <a:ext cx="9144000" cy="4967068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/>
              <a:t>Google Drive</a:t>
            </a:r>
            <a:br>
              <a:rPr lang="tr-TR" altLang="en-US" sz="1400" dirty="0"/>
            </a:br>
            <a:r>
              <a:rPr lang="tr-TR" altLang="en-US" sz="1400" dirty="0">
                <a:hlinkClick r:id="rId3"/>
              </a:rPr>
              <a:t>https://drive.google.com/drive/folders/1dttI3RKYumrUcnvjhm4YEovxKf_gWKXf?usp=sharing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 err="1"/>
              <a:t>Github</a:t>
            </a:r>
            <a:br>
              <a:rPr lang="tr-TR" altLang="en-US" sz="1400" dirty="0"/>
            </a:br>
            <a:r>
              <a:rPr lang="tr-TR" altLang="en-US" sz="1400" dirty="0">
                <a:hlinkClick r:id="rId4"/>
              </a:rPr>
              <a:t>https://github.com/mysmartmask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/>
              <a:t>Domain</a:t>
            </a:r>
            <a:br>
              <a:rPr lang="tr-TR" altLang="en-US" sz="1400" dirty="0"/>
            </a:br>
            <a:r>
              <a:rPr lang="tr-TR" altLang="en-US" sz="1400" dirty="0">
                <a:hlinkClick r:id="rId5"/>
              </a:rPr>
              <a:t>https://mysmartmask.xyz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 err="1"/>
              <a:t>Hosting</a:t>
            </a:r>
            <a:br>
              <a:rPr lang="tr-TR" altLang="en-US" sz="1400" dirty="0"/>
            </a:br>
            <a:r>
              <a:rPr lang="tr-TR" altLang="en-US" sz="1400" dirty="0">
                <a:hlinkClick r:id="rId6"/>
              </a:rPr>
              <a:t>http://78.47.100.17:8880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 err="1"/>
              <a:t>Local</a:t>
            </a:r>
            <a:br>
              <a:rPr lang="tr-TR" altLang="en-US" sz="1400" dirty="0"/>
            </a:br>
            <a:r>
              <a:rPr lang="tr-TR" altLang="en-US" sz="1400" dirty="0">
                <a:hlinkClick r:id="rId7"/>
              </a:rPr>
              <a:t>http://100.114.141.118</a:t>
            </a:r>
            <a:endParaRPr lang="tr-T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4861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Teşekkür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4800600"/>
          </a:xfrm>
        </p:spPr>
        <p:txBody>
          <a:bodyPr/>
          <a:lstStyle/>
          <a:p>
            <a:pPr marL="0" indent="0" eaLnBrk="1" hangingPunct="1">
              <a:buNone/>
            </a:pPr>
            <a:endParaRPr lang="tr-TR" altLang="en-US" sz="1800" dirty="0"/>
          </a:p>
          <a:p>
            <a:pPr marL="0" indent="0" eaLnBrk="1" hangingPunct="1">
              <a:buNone/>
            </a:pPr>
            <a:r>
              <a:rPr lang="tr-TR" altLang="en-US" sz="1800" i="1" dirty="0"/>
              <a:t>«Danışmanlığımı yapan Prof. Dr. </a:t>
            </a:r>
            <a:r>
              <a:rPr lang="tr-TR" altLang="en-US" sz="1800" i="1" dirty="0" err="1"/>
              <a:t>Hasari</a:t>
            </a:r>
            <a:r>
              <a:rPr lang="tr-TR" altLang="en-US" sz="1800" i="1" dirty="0"/>
              <a:t> ÇELEBİ hocamıza,</a:t>
            </a:r>
          </a:p>
          <a:p>
            <a:pPr marL="0" indent="0" eaLnBrk="1" hangingPunct="1">
              <a:buNone/>
            </a:pPr>
            <a:r>
              <a:rPr lang="tr-TR" altLang="en-US" sz="1800" i="1" dirty="0"/>
              <a:t>dönem boyunca beni takip eden ve değerlendiren Dr. Gökhan KAYA hocamıza,</a:t>
            </a:r>
          </a:p>
          <a:p>
            <a:pPr marL="0" indent="0" eaLnBrk="1" hangingPunct="1">
              <a:buNone/>
            </a:pPr>
            <a:r>
              <a:rPr lang="tr-TR" altLang="en-US" sz="1800" i="1" dirty="0"/>
              <a:t>sunumlar boyunca beni sabır ve anlayış ile dinleyen tüm ekip arkadaşlarımıza,</a:t>
            </a:r>
          </a:p>
          <a:p>
            <a:pPr marL="0" indent="0" eaLnBrk="1" hangingPunct="1">
              <a:buNone/>
            </a:pPr>
            <a:endParaRPr lang="tr-TR" altLang="en-US" sz="1800" i="1" dirty="0"/>
          </a:p>
          <a:p>
            <a:pPr marL="0" indent="0" algn="r" eaLnBrk="1" hangingPunct="1">
              <a:buNone/>
            </a:pPr>
            <a:r>
              <a:rPr lang="tr-TR" altLang="en-US" sz="1800" i="1" dirty="0"/>
              <a:t>teşekkür ederim.»</a:t>
            </a:r>
          </a:p>
          <a:p>
            <a:pPr marL="0" indent="0" eaLnBrk="1" hangingPunct="1">
              <a:buNone/>
            </a:pPr>
            <a:endParaRPr lang="tr-TR" altLang="en-US" sz="1800" dirty="0"/>
          </a:p>
          <a:p>
            <a:pPr marL="0" indent="0" eaLnBrk="1" hangingPunct="1">
              <a:buNone/>
            </a:pPr>
            <a:endParaRPr lang="tr-TR" altLang="en-US" sz="1800" dirty="0"/>
          </a:p>
          <a:p>
            <a:pPr marL="0" indent="0" eaLnBrk="1" hangingPunct="1">
              <a:buNone/>
            </a:pPr>
            <a:r>
              <a:rPr lang="tr-TR" altLang="en-US" sz="1800" dirty="0"/>
              <a:t>Şeyda Nur DEMİR</a:t>
            </a:r>
          </a:p>
          <a:p>
            <a:pPr marL="0" indent="0" eaLnBrk="1" hangingPunct="1">
              <a:buNone/>
            </a:pPr>
            <a:r>
              <a:rPr lang="tr-TR" altLang="en-US" sz="1800" dirty="0"/>
              <a:t>23 Haziran 2021</a:t>
            </a:r>
          </a:p>
        </p:txBody>
      </p:sp>
    </p:spTree>
    <p:extLst>
      <p:ext uri="{BB962C8B-B14F-4D97-AF65-F5344CB8AC3E}">
        <p14:creationId xmlns:p14="http://schemas.microsoft.com/office/powerpoint/2010/main" val="408712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Kullanıcı Rolleri</a:t>
            </a: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graphicFrame>
        <p:nvGraphicFramePr>
          <p:cNvPr id="2" name="Tablo 2">
            <a:extLst>
              <a:ext uri="{FF2B5EF4-FFF2-40B4-BE49-F238E27FC236}">
                <a16:creationId xmlns:a16="http://schemas.microsoft.com/office/drawing/2014/main" id="{1FC52457-A7A8-45D9-8F94-B1A1FDF6B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6115"/>
              </p:ext>
            </p:extLst>
          </p:nvPr>
        </p:nvGraphicFramePr>
        <p:xfrm>
          <a:off x="152400" y="1397000"/>
          <a:ext cx="88392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77245251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89467796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853707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Hesap İşlemleri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Profil İşlemleri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Veri İşlemleri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5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Kayıt Ol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(Mobil Uygulama)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 Oluştur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(Mobil Uygulama)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Günlük Öksürük Sayısı Görüntüle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(Akıllı Maske)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75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Giriş Yap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(Mobil Uygulama)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 Düzenle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(Mobil Uygulama)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Günlük Kullanım Süresi Görüntüle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(Akıllı Maske)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0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Şifre Güncelle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(Mobil Uygulama)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 Görüntüle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(Mobil Uygulama)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Risk Durum Raporu Görüntüle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(Web ve Mobil Tabanlı)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5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Çıkış Yap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(Mobil Uygulama)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Asemptomatik</a:t>
                      </a:r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Test Sonucu Görüntüle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(Web ve Mobil Tabanlı)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66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Hesabı Sil</a:t>
                      </a:r>
                    </a:p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(Mobil Uygulama)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Verileri 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1720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endParaRPr lang="tr-TR" sz="16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tr-TR" sz="16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Tek bir kullanıcı tipi vardır ve bu kullanıcı tipi tüm yetkinliklere sahiptir.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72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Kullanıcı Senaryosu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7867CF-E7FC-4DB1-87EB-62F7D64B35CF}"/>
              </a:ext>
            </a:extLst>
          </p:cNvPr>
          <p:cNvSpPr/>
          <p:nvPr/>
        </p:nvSpPr>
        <p:spPr bwMode="auto">
          <a:xfrm>
            <a:off x="3615724" y="2126562"/>
            <a:ext cx="2286000" cy="9671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Risk Durum</a:t>
            </a:r>
            <a:br>
              <a:rPr kumimoji="0" lang="tr-T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</a:br>
            <a:r>
              <a:rPr kumimoji="0" lang="tr-T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Raporu Görüntüle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62E952-B50F-4855-B594-179FFBB0BBF4}"/>
              </a:ext>
            </a:extLst>
          </p:cNvPr>
          <p:cNvSpPr/>
          <p:nvPr/>
        </p:nvSpPr>
        <p:spPr bwMode="auto">
          <a:xfrm>
            <a:off x="6739080" y="1013611"/>
            <a:ext cx="1524000" cy="57943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Yüksek Risk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9E6166-39ED-40AD-BBF9-FB21CAF3D2DC}"/>
              </a:ext>
            </a:extLst>
          </p:cNvPr>
          <p:cNvSpPr/>
          <p:nvPr/>
        </p:nvSpPr>
        <p:spPr bwMode="auto">
          <a:xfrm>
            <a:off x="6728529" y="1812385"/>
            <a:ext cx="1524000" cy="57943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Orta Risk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7160A6-5CBD-41A1-A625-59E92B9C2FF9}"/>
              </a:ext>
            </a:extLst>
          </p:cNvPr>
          <p:cNvSpPr/>
          <p:nvPr/>
        </p:nvSpPr>
        <p:spPr bwMode="auto">
          <a:xfrm>
            <a:off x="6728529" y="2610139"/>
            <a:ext cx="1524000" cy="57943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Düşük Risk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A9D862-DC80-45DC-8FD4-C0B5DD5B9185}"/>
              </a:ext>
            </a:extLst>
          </p:cNvPr>
          <p:cNvSpPr/>
          <p:nvPr/>
        </p:nvSpPr>
        <p:spPr bwMode="auto">
          <a:xfrm>
            <a:off x="6728529" y="3407893"/>
            <a:ext cx="1524000" cy="57943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Risk Yok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B2C868-BE3E-4569-A403-69836887B977}"/>
              </a:ext>
            </a:extLst>
          </p:cNvPr>
          <p:cNvSpPr/>
          <p:nvPr/>
        </p:nvSpPr>
        <p:spPr bwMode="auto">
          <a:xfrm>
            <a:off x="6728529" y="4815103"/>
            <a:ext cx="1524000" cy="57943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sz="1400" dirty="0" err="1">
                <a:solidFill>
                  <a:schemeClr val="accent1">
                    <a:lumMod val="25000"/>
                  </a:schemeClr>
                </a:solidFill>
                <a:latin typeface="Arial" charset="0"/>
              </a:rPr>
              <a:t>Covid</a:t>
            </a:r>
            <a:r>
              <a:rPr lang="tr-TR" sz="1400" dirty="0">
                <a:solidFill>
                  <a:schemeClr val="accent1">
                    <a:lumMod val="25000"/>
                  </a:schemeClr>
                </a:solidFill>
                <a:latin typeface="Arial" charset="0"/>
              </a:rPr>
              <a:t> Pozitif</a:t>
            </a:r>
            <a:endParaRPr kumimoji="0" lang="tr-TR" sz="1400" b="0" i="0" u="none" strike="noStrike" cap="none" normalizeH="0" baseline="0" dirty="0">
              <a:ln>
                <a:noFill/>
              </a:ln>
              <a:solidFill>
                <a:schemeClr val="accent1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6CDC0-A1E7-429B-A01D-1B0114489846}"/>
              </a:ext>
            </a:extLst>
          </p:cNvPr>
          <p:cNvSpPr/>
          <p:nvPr/>
        </p:nvSpPr>
        <p:spPr bwMode="auto">
          <a:xfrm>
            <a:off x="6739080" y="5590945"/>
            <a:ext cx="1524000" cy="57943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Covid</a:t>
            </a:r>
            <a:r>
              <a:rPr kumimoji="0" lang="tr-TR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 Negatif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82973E-E2E1-4017-A883-091198B94857}"/>
              </a:ext>
            </a:extLst>
          </p:cNvPr>
          <p:cNvSpPr/>
          <p:nvPr/>
        </p:nvSpPr>
        <p:spPr bwMode="auto">
          <a:xfrm>
            <a:off x="3540696" y="4910963"/>
            <a:ext cx="2286000" cy="9671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Asemptomatik</a:t>
            </a:r>
            <a:r>
              <a:rPr kumimoji="0" lang="tr-T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 Test</a:t>
            </a:r>
            <a:br>
              <a:rPr kumimoji="0" lang="tr-T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</a:br>
            <a:r>
              <a:rPr kumimoji="0" lang="tr-T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latin typeface="Arial" charset="0"/>
              </a:rPr>
              <a:t>Sonucu Görüntüle</a:t>
            </a:r>
          </a:p>
        </p:txBody>
      </p:sp>
      <p:pic>
        <p:nvPicPr>
          <p:cNvPr id="5" name="Grafik 4" descr="Kullanıcı">
            <a:extLst>
              <a:ext uri="{FF2B5EF4-FFF2-40B4-BE49-F238E27FC236}">
                <a16:creationId xmlns:a16="http://schemas.microsoft.com/office/drawing/2014/main" id="{738CD07D-6F69-421A-B7C1-98D736561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114" y="3429000"/>
            <a:ext cx="1528036" cy="1528036"/>
          </a:xfrm>
          <a:prstGeom prst="rect">
            <a:avLst/>
          </a:prstGeom>
        </p:spPr>
      </p:pic>
      <p:cxnSp>
        <p:nvCxnSpPr>
          <p:cNvPr id="16" name="Bağlayıcı: Eğri 15">
            <a:extLst>
              <a:ext uri="{FF2B5EF4-FFF2-40B4-BE49-F238E27FC236}">
                <a16:creationId xmlns:a16="http://schemas.microsoft.com/office/drawing/2014/main" id="{27DA8A3C-893F-40FB-B9EB-31DFDD81ACEF}"/>
              </a:ext>
            </a:extLst>
          </p:cNvPr>
          <p:cNvCxnSpPr>
            <a:stCxn id="7" idx="6"/>
            <a:endCxn id="8" idx="2"/>
          </p:cNvCxnSpPr>
          <p:nvPr/>
        </p:nvCxnSpPr>
        <p:spPr bwMode="auto">
          <a:xfrm flipV="1">
            <a:off x="5901724" y="1303330"/>
            <a:ext cx="837356" cy="1306809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Bağlayıcı: Eğri 17">
            <a:extLst>
              <a:ext uri="{FF2B5EF4-FFF2-40B4-BE49-F238E27FC236}">
                <a16:creationId xmlns:a16="http://schemas.microsoft.com/office/drawing/2014/main" id="{E12531D1-E018-44C2-82FC-EEDF2F4BB707}"/>
              </a:ext>
            </a:extLst>
          </p:cNvPr>
          <p:cNvCxnSpPr>
            <a:stCxn id="7" idx="6"/>
            <a:endCxn id="9" idx="2"/>
          </p:cNvCxnSpPr>
          <p:nvPr/>
        </p:nvCxnSpPr>
        <p:spPr bwMode="auto">
          <a:xfrm flipV="1">
            <a:off x="5901724" y="2102104"/>
            <a:ext cx="826805" cy="508035"/>
          </a:xfrm>
          <a:prstGeom prst="curvedConnector3">
            <a:avLst/>
          </a:prstGeom>
          <a:solidFill>
            <a:srgbClr val="800000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Bağlayıcı: Eğri 19">
            <a:extLst>
              <a:ext uri="{FF2B5EF4-FFF2-40B4-BE49-F238E27FC236}">
                <a16:creationId xmlns:a16="http://schemas.microsoft.com/office/drawing/2014/main" id="{8AED5A03-AAAB-4263-80A6-A4964EB03AF5}"/>
              </a:ext>
            </a:extLst>
          </p:cNvPr>
          <p:cNvCxnSpPr>
            <a:stCxn id="7" idx="6"/>
            <a:endCxn id="10" idx="2"/>
          </p:cNvCxnSpPr>
          <p:nvPr/>
        </p:nvCxnSpPr>
        <p:spPr bwMode="auto">
          <a:xfrm>
            <a:off x="5901724" y="2610139"/>
            <a:ext cx="826805" cy="289719"/>
          </a:xfrm>
          <a:prstGeom prst="curvedConnector3">
            <a:avLst/>
          </a:prstGeom>
          <a:solidFill>
            <a:srgbClr val="800000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Bağlayıcı: Eğri 21">
            <a:extLst>
              <a:ext uri="{FF2B5EF4-FFF2-40B4-BE49-F238E27FC236}">
                <a16:creationId xmlns:a16="http://schemas.microsoft.com/office/drawing/2014/main" id="{FE55529C-0312-4825-9B3D-45D1FD58ADA9}"/>
              </a:ext>
            </a:extLst>
          </p:cNvPr>
          <p:cNvCxnSpPr>
            <a:stCxn id="7" idx="6"/>
            <a:endCxn id="11" idx="2"/>
          </p:cNvCxnSpPr>
          <p:nvPr/>
        </p:nvCxnSpPr>
        <p:spPr bwMode="auto">
          <a:xfrm>
            <a:off x="5901724" y="2610139"/>
            <a:ext cx="826805" cy="1087473"/>
          </a:xfrm>
          <a:prstGeom prst="curvedConnector3">
            <a:avLst/>
          </a:prstGeom>
          <a:solidFill>
            <a:srgbClr val="800000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Bağlayıcı: Eğri 23">
            <a:extLst>
              <a:ext uri="{FF2B5EF4-FFF2-40B4-BE49-F238E27FC236}">
                <a16:creationId xmlns:a16="http://schemas.microsoft.com/office/drawing/2014/main" id="{63D63006-B70B-4118-8BBA-38FA526010E0}"/>
              </a:ext>
            </a:extLst>
          </p:cNvPr>
          <p:cNvCxnSpPr>
            <a:stCxn id="14" idx="6"/>
            <a:endCxn id="12" idx="2"/>
          </p:cNvCxnSpPr>
          <p:nvPr/>
        </p:nvCxnSpPr>
        <p:spPr bwMode="auto">
          <a:xfrm flipV="1">
            <a:off x="5826696" y="5104822"/>
            <a:ext cx="901833" cy="289718"/>
          </a:xfrm>
          <a:prstGeom prst="curvedConnector3">
            <a:avLst/>
          </a:prstGeom>
          <a:solidFill>
            <a:srgbClr val="800000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Bağlayıcı: Eğri 25">
            <a:extLst>
              <a:ext uri="{FF2B5EF4-FFF2-40B4-BE49-F238E27FC236}">
                <a16:creationId xmlns:a16="http://schemas.microsoft.com/office/drawing/2014/main" id="{C6AD0657-5C53-42D2-A729-081C02D4F2DB}"/>
              </a:ext>
            </a:extLst>
          </p:cNvPr>
          <p:cNvCxnSpPr>
            <a:stCxn id="14" idx="6"/>
            <a:endCxn id="13" idx="2"/>
          </p:cNvCxnSpPr>
          <p:nvPr/>
        </p:nvCxnSpPr>
        <p:spPr bwMode="auto">
          <a:xfrm>
            <a:off x="5826696" y="5394540"/>
            <a:ext cx="912384" cy="486124"/>
          </a:xfrm>
          <a:prstGeom prst="curvedConnector3">
            <a:avLst/>
          </a:prstGeom>
          <a:solidFill>
            <a:srgbClr val="800000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Bağlayıcı: Eğri 27">
            <a:extLst>
              <a:ext uri="{FF2B5EF4-FFF2-40B4-BE49-F238E27FC236}">
                <a16:creationId xmlns:a16="http://schemas.microsoft.com/office/drawing/2014/main" id="{5F410DC0-57D1-4187-B551-8EDA4531CADC}"/>
              </a:ext>
            </a:extLst>
          </p:cNvPr>
          <p:cNvCxnSpPr>
            <a:stCxn id="5" idx="3"/>
            <a:endCxn id="7" idx="2"/>
          </p:cNvCxnSpPr>
          <p:nvPr/>
        </p:nvCxnSpPr>
        <p:spPr bwMode="auto">
          <a:xfrm flipV="1">
            <a:off x="2175150" y="2610139"/>
            <a:ext cx="1440574" cy="1582879"/>
          </a:xfrm>
          <a:prstGeom prst="curvedConnector3">
            <a:avLst/>
          </a:prstGeom>
          <a:solidFill>
            <a:srgbClr val="800000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Bağlayıcı: Eğri 29">
            <a:extLst>
              <a:ext uri="{FF2B5EF4-FFF2-40B4-BE49-F238E27FC236}">
                <a16:creationId xmlns:a16="http://schemas.microsoft.com/office/drawing/2014/main" id="{20FFD47F-5599-45A4-8AF9-C2A84043D04D}"/>
              </a:ext>
            </a:extLst>
          </p:cNvPr>
          <p:cNvCxnSpPr>
            <a:stCxn id="5" idx="3"/>
            <a:endCxn id="14" idx="2"/>
          </p:cNvCxnSpPr>
          <p:nvPr/>
        </p:nvCxnSpPr>
        <p:spPr bwMode="auto">
          <a:xfrm>
            <a:off x="2175150" y="4193018"/>
            <a:ext cx="1365546" cy="1201522"/>
          </a:xfrm>
          <a:prstGeom prst="curvedConnector3">
            <a:avLst/>
          </a:prstGeom>
          <a:solidFill>
            <a:srgbClr val="800000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B55C95A1-05FE-4BCE-BFD7-75330BC76CEA}"/>
              </a:ext>
            </a:extLst>
          </p:cNvPr>
          <p:cNvSpPr txBox="1"/>
          <p:nvPr/>
        </p:nvSpPr>
        <p:spPr>
          <a:xfrm>
            <a:off x="840243" y="47638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>
                <a:solidFill>
                  <a:schemeClr val="accent1">
                    <a:lumMod val="50000"/>
                  </a:schemeClr>
                </a:solidFill>
              </a:rPr>
              <a:t>Kullanıcı</a:t>
            </a:r>
          </a:p>
        </p:txBody>
      </p:sp>
    </p:spTree>
    <p:extLst>
      <p:ext uri="{BB962C8B-B14F-4D97-AF65-F5344CB8AC3E}">
        <p14:creationId xmlns:p14="http://schemas.microsoft.com/office/powerpoint/2010/main" val="228453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Kullanılan Teknolojiler</a:t>
            </a:r>
          </a:p>
        </p:txBody>
      </p:sp>
      <p:pic>
        <p:nvPicPr>
          <p:cNvPr id="1026" name="Picture 2" descr="Flask Dersleri - Flask Nedir ve Giriş - Python Earth">
            <a:extLst>
              <a:ext uri="{FF2B5EF4-FFF2-40B4-BE49-F238E27FC236}">
                <a16:creationId xmlns:a16="http://schemas.microsoft.com/office/drawing/2014/main" id="{F736B3AE-C9BF-4CAE-B570-58CF53BD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02" y="4518094"/>
            <a:ext cx="1444579" cy="8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nedir? Avantajları nelerdir? | Geleceği Yazanlar">
            <a:extLst>
              <a:ext uri="{FF2B5EF4-FFF2-40B4-BE49-F238E27FC236}">
                <a16:creationId xmlns:a16="http://schemas.microsoft.com/office/drawing/2014/main" id="{B5655CEF-2E36-4BE9-BFE6-527025E8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64" y="694899"/>
            <a:ext cx="2426892" cy="124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 root şifresi nasıl sıfırlanır – ufak tefek notlar">
            <a:extLst>
              <a:ext uri="{FF2B5EF4-FFF2-40B4-BE49-F238E27FC236}">
                <a16:creationId xmlns:a16="http://schemas.microsoft.com/office/drawing/2014/main" id="{A20960A6-A28A-4F37-803F-5D7B75A0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82" y="3281801"/>
            <a:ext cx="1919203" cy="12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droid Studio on Behance">
            <a:extLst>
              <a:ext uri="{FF2B5EF4-FFF2-40B4-BE49-F238E27FC236}">
                <a16:creationId xmlns:a16="http://schemas.microsoft.com/office/drawing/2014/main" id="{2127879C-8146-4C32-A52E-28054AED8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09" y="756118"/>
            <a:ext cx="2019161" cy="12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aconda | Individual Edition">
            <a:extLst>
              <a:ext uri="{FF2B5EF4-FFF2-40B4-BE49-F238E27FC236}">
                <a16:creationId xmlns:a16="http://schemas.microsoft.com/office/drawing/2014/main" id="{7A0313BD-0F42-43B4-BC89-67E5EFEC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6" y="4507301"/>
            <a:ext cx="2481934" cy="44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est Visual Studio Code Extensions. - DEV Community">
            <a:extLst>
              <a:ext uri="{FF2B5EF4-FFF2-40B4-BE49-F238E27FC236}">
                <a16:creationId xmlns:a16="http://schemas.microsoft.com/office/drawing/2014/main" id="{BF0C8933-C877-4CCC-B915-3611617A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53" y="3032697"/>
            <a:ext cx="2276583" cy="128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t API icon PNG and SVG Vector Free Download">
            <a:extLst>
              <a:ext uri="{FF2B5EF4-FFF2-40B4-BE49-F238E27FC236}">
                <a16:creationId xmlns:a16="http://schemas.microsoft.com/office/drawing/2014/main" id="{5677E81E-1FE7-4318-A30A-7439DCEF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80" y="1781726"/>
            <a:ext cx="1054434" cy="8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96F8949-D9F6-4F69-95EA-FC71CFF733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55179"/>
            <a:ext cx="1270868" cy="1270868"/>
          </a:xfrm>
          <a:prstGeom prst="rect">
            <a:avLst/>
          </a:prstGeom>
        </p:spPr>
      </p:pic>
      <p:pic>
        <p:nvPicPr>
          <p:cNvPr id="1046" name="Picture 22" descr="Json, logo Free Icon of Vector Logo">
            <a:extLst>
              <a:ext uri="{FF2B5EF4-FFF2-40B4-BE49-F238E27FC236}">
                <a16:creationId xmlns:a16="http://schemas.microsoft.com/office/drawing/2014/main" id="{B013681E-90D5-438A-B376-C075D9598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88" y="2723130"/>
            <a:ext cx="929300" cy="4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5E8BF21-92B6-40D0-A399-5DF32882F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39" y="4558562"/>
            <a:ext cx="1952930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ava, logo Free Icon of Vector Logo">
            <a:extLst>
              <a:ext uri="{FF2B5EF4-FFF2-40B4-BE49-F238E27FC236}">
                <a16:creationId xmlns:a16="http://schemas.microsoft.com/office/drawing/2014/main" id="{CEA5E73C-4D51-4294-83AA-BC53DBE7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596" y="1019538"/>
            <a:ext cx="1652425" cy="8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8987F99-EBFD-45D2-BF08-67A560CE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98" y="5125489"/>
            <a:ext cx="1501125" cy="10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Keras: the Python deep learning API">
            <a:extLst>
              <a:ext uri="{FF2B5EF4-FFF2-40B4-BE49-F238E27FC236}">
                <a16:creationId xmlns:a16="http://schemas.microsoft.com/office/drawing/2014/main" id="{00261B2A-3945-4578-9B8E-C693126C2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71" y="5464470"/>
            <a:ext cx="1627275" cy="4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Librosa">
            <a:extLst>
              <a:ext uri="{FF2B5EF4-FFF2-40B4-BE49-F238E27FC236}">
                <a16:creationId xmlns:a16="http://schemas.microsoft.com/office/drawing/2014/main" id="{7C0984D3-B927-403B-B00C-27D0657C7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94" y="5464470"/>
            <a:ext cx="1676400" cy="6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AE7E1B07-80CF-4AD8-B650-703127D9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35" y="3464828"/>
            <a:ext cx="1963673" cy="5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5F59CFB-FADE-47F9-8BE8-CBBD610864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4997" y="2286734"/>
            <a:ext cx="1761628" cy="807185"/>
          </a:xfrm>
          <a:prstGeom prst="rect">
            <a:avLst/>
          </a:prstGeom>
        </p:spPr>
      </p:pic>
      <p:pic>
        <p:nvPicPr>
          <p:cNvPr id="1064" name="Picture 40" descr="Postman | Press &amp; Media">
            <a:extLst>
              <a:ext uri="{FF2B5EF4-FFF2-40B4-BE49-F238E27FC236}">
                <a16:creationId xmlns:a16="http://schemas.microsoft.com/office/drawing/2014/main" id="{DDC3953A-60DF-4DE5-B4C5-CFF3E2BD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67" y="3224618"/>
            <a:ext cx="113967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ml-CSS - LZ3G - Webmaster Blog! php, Mysql, JQuery, Java, Wordpress">
            <a:extLst>
              <a:ext uri="{FF2B5EF4-FFF2-40B4-BE49-F238E27FC236}">
                <a16:creationId xmlns:a16="http://schemas.microsoft.com/office/drawing/2014/main" id="{F61B0541-254D-470F-8EF0-90EE76C0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090" y="2079777"/>
            <a:ext cx="937941" cy="62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act-logo - Web Portals for Microsoft Office 365">
            <a:extLst>
              <a:ext uri="{FF2B5EF4-FFF2-40B4-BE49-F238E27FC236}">
                <a16:creationId xmlns:a16="http://schemas.microsoft.com/office/drawing/2014/main" id="{19124C50-A298-47C2-8D7B-53E25F3E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9" y="2077005"/>
            <a:ext cx="1665761" cy="7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Sağlanan Araçlar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0600"/>
            <a:ext cx="914399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altLang="en-US" sz="1800" kern="0" dirty="0"/>
              <a:t>Bulut depolama (</a:t>
            </a:r>
            <a:r>
              <a:rPr lang="tr-TR" altLang="en-US" sz="1800" kern="0" dirty="0" err="1"/>
              <a:t>firebase</a:t>
            </a:r>
            <a:r>
              <a:rPr lang="tr-TR" altLang="en-US" sz="18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altLang="en-US" sz="1800" kern="0" dirty="0"/>
              <a:t>Veri tabanı (</a:t>
            </a:r>
            <a:r>
              <a:rPr lang="tr-TR" altLang="en-US" sz="1800" kern="0" dirty="0" err="1"/>
              <a:t>mysql</a:t>
            </a:r>
            <a:r>
              <a:rPr lang="tr-TR" altLang="en-US" sz="1800" kern="0" dirty="0"/>
              <a:t>, </a:t>
            </a:r>
            <a:r>
              <a:rPr lang="tr-TR" altLang="en-US" sz="1800" kern="0" dirty="0" err="1"/>
              <a:t>xammp</a:t>
            </a:r>
            <a:r>
              <a:rPr lang="tr-TR" altLang="en-US" sz="18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altLang="en-US" sz="1800" kern="0" dirty="0"/>
              <a:t>Sunucu (port açıldı, bilgisayar uzaktan erişilebilir hale getirildi)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altLang="en-US" sz="1800" kern="0" dirty="0"/>
              <a:t>Alan adı (</a:t>
            </a:r>
            <a:r>
              <a:rPr lang="tr-TR" altLang="en-US" sz="1800" kern="0" dirty="0" err="1"/>
              <a:t>mysmartmask.xyz</a:t>
            </a:r>
            <a:r>
              <a:rPr lang="tr-TR" altLang="en-US" sz="18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altLang="en-US" sz="1800" kern="0" dirty="0"/>
              <a:t>Tema (</a:t>
            </a:r>
            <a:r>
              <a:rPr lang="tr-TR" altLang="en-US" sz="1800" kern="0" dirty="0" err="1"/>
              <a:t>material</a:t>
            </a:r>
            <a:r>
              <a:rPr lang="tr-TR" altLang="en-US" sz="1800" kern="0" dirty="0"/>
              <a:t> </a:t>
            </a:r>
            <a:r>
              <a:rPr lang="tr-TR" altLang="en-US" sz="1800" kern="0" dirty="0" err="1"/>
              <a:t>ui</a:t>
            </a:r>
            <a:r>
              <a:rPr lang="tr-TR" altLang="en-US" sz="1800" kern="0" dirty="0"/>
              <a:t>, </a:t>
            </a:r>
            <a:r>
              <a:rPr lang="tr-TR" altLang="en-US" sz="1800" kern="0" dirty="0" err="1"/>
              <a:t>react</a:t>
            </a:r>
            <a:r>
              <a:rPr lang="tr-TR" altLang="en-US" sz="18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r-TR" altLang="en-US" sz="1800" kern="0" dirty="0"/>
              <a:t>Gerekli paketler ve kütüphaneler</a:t>
            </a:r>
          </a:p>
        </p:txBody>
      </p:sp>
    </p:spTree>
    <p:extLst>
      <p:ext uri="{BB962C8B-B14F-4D97-AF65-F5344CB8AC3E}">
        <p14:creationId xmlns:p14="http://schemas.microsoft.com/office/powerpoint/2010/main" val="125605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Projenin İlerleyişi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90600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Bulut depolama entegrasyonu yapıldı (</a:t>
            </a:r>
            <a:r>
              <a:rPr lang="tr-TR" altLang="en-US" sz="1800" kern="0" dirty="0" err="1"/>
              <a:t>Firebase</a:t>
            </a:r>
            <a:r>
              <a:rPr lang="tr-TR" altLang="en-US" sz="18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Veri tabanı oluşturuldu (</a:t>
            </a:r>
            <a:r>
              <a:rPr lang="tr-TR" altLang="en-US" sz="1800" kern="0" dirty="0" err="1"/>
              <a:t>Mysql</a:t>
            </a:r>
            <a:r>
              <a:rPr lang="tr-TR" altLang="en-US" sz="18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Kişisel bilgisayar sunucu haline getirildi (Port açıldı)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Web servis yazıldı,</a:t>
            </a:r>
            <a:r>
              <a:rPr lang="tr-TR" altLang="en-US" sz="1800" dirty="0"/>
              <a:t> bağlantılar kuruldu (</a:t>
            </a:r>
            <a:r>
              <a:rPr lang="tr-TR" altLang="en-US" sz="1800" dirty="0" err="1"/>
              <a:t>Flask</a:t>
            </a:r>
            <a:r>
              <a:rPr lang="tr-TR" altLang="en-US" sz="1800" dirty="0"/>
              <a:t>, </a:t>
            </a:r>
            <a:r>
              <a:rPr lang="tr-TR" altLang="en-US" sz="1800" dirty="0" err="1"/>
              <a:t>Python</a:t>
            </a:r>
            <a:r>
              <a:rPr lang="tr-TR" altLang="en-US" sz="1800" dirty="0"/>
              <a:t>)</a:t>
            </a:r>
            <a:endParaRPr lang="tr-TR" altLang="en-US" sz="1800" kern="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Web sitesi hazırlandı, ekranlar çıkarıldı, web servise bağlandı (</a:t>
            </a:r>
            <a:r>
              <a:rPr lang="tr-TR" altLang="en-US" sz="1800" kern="0" dirty="0" err="1"/>
              <a:t>React</a:t>
            </a:r>
            <a:r>
              <a:rPr lang="tr-TR" altLang="en-US" sz="1800" kern="0" dirty="0"/>
              <a:t>, </a:t>
            </a:r>
            <a:r>
              <a:rPr lang="tr-TR" altLang="en-US" sz="1800" kern="0" dirty="0" err="1"/>
              <a:t>Javascript</a:t>
            </a:r>
            <a:r>
              <a:rPr lang="tr-TR" altLang="en-US" sz="18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Mobil uygulama güncellendi, ekranlar çıkarıldı, web servise bağlandı (</a:t>
            </a:r>
            <a:r>
              <a:rPr lang="tr-TR" altLang="en-US" sz="1800" kern="0" dirty="0" err="1"/>
              <a:t>Android</a:t>
            </a:r>
            <a:r>
              <a:rPr lang="tr-TR" altLang="en-US" sz="1800" kern="0" dirty="0"/>
              <a:t>, Java)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800" kern="0" dirty="0"/>
              <a:t>Gerekli paketler ve kütüphaneler kuruldu</a:t>
            </a:r>
          </a:p>
        </p:txBody>
      </p:sp>
    </p:spTree>
    <p:extLst>
      <p:ext uri="{BB962C8B-B14F-4D97-AF65-F5344CB8AC3E}">
        <p14:creationId xmlns:p14="http://schemas.microsoft.com/office/powerpoint/2010/main" val="19529621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1876</TotalTime>
  <Words>2408</Words>
  <Application>Microsoft Office PowerPoint</Application>
  <PresentationFormat>Ekran Gösterisi (4:3)</PresentationFormat>
  <Paragraphs>456</Paragraphs>
  <Slides>46</Slides>
  <Notes>46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0" baseType="lpstr">
      <vt:lpstr>Arial</vt:lpstr>
      <vt:lpstr>Tahoma</vt:lpstr>
      <vt:lpstr>Wingdings</vt:lpstr>
      <vt:lpstr>Default Design</vt:lpstr>
      <vt:lpstr>Web ve Mobil Tabanlı Asemptomatik Covid-19 Vaka Tespiti</vt:lpstr>
      <vt:lpstr>İçerik</vt:lpstr>
      <vt:lpstr>Proje Tanımı</vt:lpstr>
      <vt:lpstr>Proje Şeması</vt:lpstr>
      <vt:lpstr>Kullanıcı Rolleri</vt:lpstr>
      <vt:lpstr>Kullanıcı Senaryosu</vt:lpstr>
      <vt:lpstr>Kullanılan Teknolojiler</vt:lpstr>
      <vt:lpstr>Sağlanan Araçlar</vt:lpstr>
      <vt:lpstr>Projenin İlerleyişi</vt:lpstr>
      <vt:lpstr>Depolama Tarafında Yapılanlar</vt:lpstr>
      <vt:lpstr>Sunucu Tarafında Yapılanlar</vt:lpstr>
      <vt:lpstr>Web Servis Tarafında Yapılanlar</vt:lpstr>
      <vt:lpstr>Web Tarafında Yapılanlar</vt:lpstr>
      <vt:lpstr>Mobil Tarafında Yapılanlar</vt:lpstr>
      <vt:lpstr>Web Projesi</vt:lpstr>
      <vt:lpstr>Web Projesi</vt:lpstr>
      <vt:lpstr>Web Projesi</vt:lpstr>
      <vt:lpstr>Web Projesi</vt:lpstr>
      <vt:lpstr>Web Projesi</vt:lpstr>
      <vt:lpstr>Web Projesi</vt:lpstr>
      <vt:lpstr>Web Projesi</vt:lpstr>
      <vt:lpstr>Web Projesi</vt:lpstr>
      <vt:lpstr>Web Projesi</vt:lpstr>
      <vt:lpstr>Web Projesi</vt:lpstr>
      <vt:lpstr>Web Projesi</vt:lpstr>
      <vt:lpstr>Web Projesi</vt:lpstr>
      <vt:lpstr>Web Projesi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Son Çalışmalar</vt:lpstr>
      <vt:lpstr>Hedefler, Başarı Kriterleri</vt:lpstr>
      <vt:lpstr>Hedefler, Başarı Kriterleri</vt:lpstr>
      <vt:lpstr>Çalışma Takvimi</vt:lpstr>
      <vt:lpstr>Bağlantılar</vt:lpstr>
      <vt:lpstr>Bağlantılar</vt:lpstr>
      <vt:lpstr>Teşekkür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Demir</cp:lastModifiedBy>
  <cp:revision>465</cp:revision>
  <dcterms:created xsi:type="dcterms:W3CDTF">2007-08-26T20:02:13Z</dcterms:created>
  <dcterms:modified xsi:type="dcterms:W3CDTF">2021-06-23T04:26:30Z</dcterms:modified>
</cp:coreProperties>
</file>